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7" r:id="rId20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7" roundtripDataSignature="AMtx7miI9sKAflWW2sMxJlY7s2lZ/LIj5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1" d="100"/>
          <a:sy n="71" d="100"/>
        </p:scale>
        <p:origin x="59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7" Type="http://customschemas.google.com/relationships/presentationmetadata" Target="meta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2e926eccfd3_1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g2e926eccfd3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2e64041df24_2_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g2e64041df24_2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e5f65a9f9b_3_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g2e5f65a9f9b_3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2e64041df24_2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g2e64041df24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2e5f65a9f9b_0_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g2e5f65a9f9b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276ca96e17d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276ca96e17d_1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g276ca96e17d_1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ko-KR"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16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16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9" name="Google Shape;19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22" name="Google Shape;22;p16"/>
          <p:cNvSpPr txBox="1"/>
          <p:nvPr/>
        </p:nvSpPr>
        <p:spPr>
          <a:xfrm>
            <a:off x="10828420" y="136525"/>
            <a:ext cx="1250663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작성자 : 김제원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25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5" name="Google Shape;85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88" name="Google Shape;88;p25"/>
          <p:cNvSpPr txBox="1"/>
          <p:nvPr/>
        </p:nvSpPr>
        <p:spPr>
          <a:xfrm>
            <a:off x="10828420" y="136525"/>
            <a:ext cx="1250663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작성자 : 김제원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6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26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2" name="Google Shape;92;p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95" name="Google Shape;95;p26"/>
          <p:cNvSpPr txBox="1"/>
          <p:nvPr/>
        </p:nvSpPr>
        <p:spPr>
          <a:xfrm>
            <a:off x="10828420" y="136525"/>
            <a:ext cx="1250663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작성자 : 김제원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7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7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26" name="Google Shape;26;p17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7" name="Google Shape;27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30" name="Google Shape;30;p17"/>
          <p:cNvSpPr txBox="1"/>
          <p:nvPr/>
        </p:nvSpPr>
        <p:spPr>
          <a:xfrm>
            <a:off x="10828420" y="136525"/>
            <a:ext cx="1250663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작성자 : 김제원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1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" name="Google Shape;34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37" name="Google Shape;37;p18"/>
          <p:cNvSpPr txBox="1"/>
          <p:nvPr/>
        </p:nvSpPr>
        <p:spPr>
          <a:xfrm>
            <a:off x="10828420" y="136525"/>
            <a:ext cx="1250663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작성자 : 김제원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9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19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44" name="Google Shape;44;p19"/>
          <p:cNvSpPr txBox="1"/>
          <p:nvPr/>
        </p:nvSpPr>
        <p:spPr>
          <a:xfrm>
            <a:off x="10828420" y="136525"/>
            <a:ext cx="1250663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작성자 : 김제원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" name="Google Shape;48;p20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" name="Google Shape;49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52" name="Google Shape;52;p20"/>
          <p:cNvSpPr txBox="1"/>
          <p:nvPr/>
        </p:nvSpPr>
        <p:spPr>
          <a:xfrm>
            <a:off x="10828420" y="136525"/>
            <a:ext cx="1250663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작성자 : 김제원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1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21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6" name="Google Shape;56;p21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7" name="Google Shape;57;p21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8" name="Google Shape;58;p21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9" name="Google Shape;59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62" name="Google Shape;62;p21"/>
          <p:cNvSpPr txBox="1"/>
          <p:nvPr/>
        </p:nvSpPr>
        <p:spPr>
          <a:xfrm>
            <a:off x="10828420" y="136525"/>
            <a:ext cx="1250663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작성자 : 김제원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68" name="Google Shape;68;p22"/>
          <p:cNvSpPr txBox="1"/>
          <p:nvPr/>
        </p:nvSpPr>
        <p:spPr>
          <a:xfrm>
            <a:off x="10828420" y="136525"/>
            <a:ext cx="1250663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작성자 : 김제원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73" name="Google Shape;73;p23"/>
          <p:cNvSpPr txBox="1"/>
          <p:nvPr/>
        </p:nvSpPr>
        <p:spPr>
          <a:xfrm>
            <a:off x="10828420" y="136525"/>
            <a:ext cx="1250663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작성자 : 김제원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4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4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77" name="Google Shape;77;p24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8" name="Google Shape;78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81" name="Google Shape;81;p24"/>
          <p:cNvSpPr txBox="1"/>
          <p:nvPr/>
        </p:nvSpPr>
        <p:spPr>
          <a:xfrm>
            <a:off x="10828420" y="136525"/>
            <a:ext cx="1250663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작성자 : 김제원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2" name="Google Shape;12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3" name="Google Shape;13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4" name="Google Shape;14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15" name="Google Shape;15;p15"/>
          <p:cNvSpPr txBox="1"/>
          <p:nvPr/>
        </p:nvSpPr>
        <p:spPr>
          <a:xfrm>
            <a:off x="10828420" y="136525"/>
            <a:ext cx="1250663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작성자 : 김제원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" Target="slide11.xml"/><Relationship Id="rId3" Type="http://schemas.openxmlformats.org/officeDocument/2006/relationships/slide" Target="slide3.xml"/><Relationship Id="rId7" Type="http://schemas.openxmlformats.org/officeDocument/2006/relationships/slide" Target="slide18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slide" Target="slide7.xml"/><Relationship Id="rId5" Type="http://schemas.openxmlformats.org/officeDocument/2006/relationships/slide" Target="slide6.xml"/><Relationship Id="rId4" Type="http://schemas.openxmlformats.org/officeDocument/2006/relationships/slide" Target="slide4.xml"/><Relationship Id="rId9" Type="http://schemas.openxmlformats.org/officeDocument/2006/relationships/slide" Target="slide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jpg"/><Relationship Id="rId4" Type="http://schemas.openxmlformats.org/officeDocument/2006/relationships/hyperlink" Target="http://www.youtube.com/watch?v=eJ85xhRTR_8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3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0.jp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9.png"/><Relationship Id="rId4" Type="http://schemas.openxmlformats.org/officeDocument/2006/relationships/image" Target="../media/image2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"/>
          <p:cNvSpPr txBox="1">
            <a:spLocks noGrp="1"/>
          </p:cNvSpPr>
          <p:nvPr>
            <p:ph type="ctrTitle"/>
          </p:nvPr>
        </p:nvSpPr>
        <p:spPr>
          <a:xfrm>
            <a:off x="1524000" y="1848594"/>
            <a:ext cx="9144000" cy="12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</a:pPr>
            <a:r>
              <a:rPr lang="ko-KR" altLang="en-US" dirty="0"/>
              <a:t>페이스</a:t>
            </a:r>
            <a:r>
              <a:rPr lang="en-US" altLang="ko-KR" dirty="0"/>
              <a:t>(Face)</a:t>
            </a:r>
            <a:endParaRPr dirty="0"/>
          </a:p>
        </p:txBody>
      </p:sp>
      <p:sp>
        <p:nvSpPr>
          <p:cNvPr id="101" name="Google Shape;101;p1"/>
          <p:cNvSpPr txBox="1">
            <a:spLocks noGrp="1"/>
          </p:cNvSpPr>
          <p:nvPr>
            <p:ph type="body" idx="4294967295"/>
          </p:nvPr>
        </p:nvSpPr>
        <p:spPr>
          <a:xfrm>
            <a:off x="4331700" y="3821275"/>
            <a:ext cx="1764000" cy="1656000"/>
          </a:xfrm>
          <a:prstGeom prst="rect">
            <a:avLst/>
          </a:prstGeom>
        </p:spPr>
        <p:txBody>
          <a:bodyPr spcFirstLastPara="1" wrap="square" lIns="91425" tIns="90000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-KR" sz="1100" u="sng" dirty="0">
                <a:solidFill>
                  <a:schemeClr val="hlink"/>
                </a:solidFill>
                <a:hlinkClick r:id="rId3" action="ppaction://hlinksldjump"/>
              </a:rPr>
              <a:t>작용요소(</a:t>
            </a:r>
            <a:r>
              <a:rPr lang="ko-KR" sz="1100" u="sng" dirty="0">
                <a:solidFill>
                  <a:schemeClr val="hlink"/>
                </a:solidFill>
                <a:hlinkClick r:id="rId3" action="ppaction://hlinksldjump"/>
              </a:rPr>
              <a:t>조작)</a:t>
            </a:r>
            <a:endParaRPr sz="1100" dirty="0"/>
          </a:p>
          <a:p>
            <a:pPr marL="0" lvl="0" indent="0" algn="ctr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-KR" sz="1100" u="sng" dirty="0">
                <a:solidFill>
                  <a:schemeClr val="hlink"/>
                </a:solidFill>
                <a:hlinkClick r:id="rId4" action="ppaction://hlinksldjump"/>
              </a:rPr>
              <a:t>작용요소(선택)</a:t>
            </a:r>
            <a:endParaRPr sz="1100" dirty="0"/>
          </a:p>
          <a:p>
            <a:pPr marL="0" lvl="0" indent="0" algn="ctr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-KR" sz="1100" u="sng" dirty="0">
                <a:solidFill>
                  <a:schemeClr val="hlink"/>
                </a:solidFill>
                <a:hlinkClick r:id="rId5" action="ppaction://hlinksldjump"/>
              </a:rPr>
              <a:t>방해요인(역경)</a:t>
            </a:r>
            <a:endParaRPr sz="1100" dirty="0"/>
          </a:p>
          <a:p>
            <a:pPr marL="0" lvl="0" indent="0" algn="ctr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-KR" sz="1100" u="sng" dirty="0">
                <a:solidFill>
                  <a:schemeClr val="hlink"/>
                </a:solidFill>
                <a:hlinkClick r:id="rId5" action="ppaction://hlinksldjump"/>
              </a:rPr>
              <a:t>방해요인(난이도)</a:t>
            </a:r>
            <a:endParaRPr sz="1100" dirty="0"/>
          </a:p>
          <a:p>
            <a:pPr marL="0" lvl="0" indent="0" algn="ctr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-KR" sz="1100" u="sng" dirty="0">
                <a:solidFill>
                  <a:schemeClr val="hlink"/>
                </a:solidFill>
                <a:hlinkClick r:id="rId5" action="ppaction://hlinksldjump"/>
              </a:rPr>
              <a:t>이야기의 목적</a:t>
            </a:r>
            <a:endParaRPr sz="1100" dirty="0"/>
          </a:p>
          <a:p>
            <a:pPr marL="0" lvl="0" indent="0" algn="ctr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 sz="1100" dirty="0"/>
          </a:p>
        </p:txBody>
      </p:sp>
      <p:sp>
        <p:nvSpPr>
          <p:cNvPr id="102" name="Google Shape;102;p1"/>
          <p:cNvSpPr txBox="1"/>
          <p:nvPr/>
        </p:nvSpPr>
        <p:spPr>
          <a:xfrm>
            <a:off x="6095700" y="3821275"/>
            <a:ext cx="1764600" cy="16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100" u="sng">
                <a:solidFill>
                  <a:schemeClr val="hlink"/>
                </a:solidFill>
                <a:latin typeface="Malgun Gothic"/>
                <a:ea typeface="Malgun Gothic"/>
                <a:cs typeface="Malgun Gothic"/>
                <a:sym typeface="Malgun Gothic"/>
                <a:hlinkClick r:id="rId6" action="ppaction://hlinksldjump"/>
              </a:rPr>
              <a:t>플레이의 목적</a:t>
            </a:r>
            <a:endParaRPr sz="11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ctr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100" u="sng">
                <a:solidFill>
                  <a:schemeClr val="hlink"/>
                </a:solidFill>
                <a:latin typeface="Malgun Gothic"/>
                <a:ea typeface="Malgun Gothic"/>
                <a:cs typeface="Malgun Gothic"/>
                <a:sym typeface="Malgun Gothic"/>
                <a:hlinkClick r:id="rId7" action="ppaction://hlinksldjump"/>
              </a:rPr>
              <a:t>킬러 콘텐츠</a:t>
            </a:r>
            <a:endParaRPr sz="11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ctr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100" u="sng">
                <a:solidFill>
                  <a:schemeClr val="hlink"/>
                </a:solidFill>
                <a:latin typeface="Malgun Gothic"/>
                <a:ea typeface="Malgun Gothic"/>
                <a:cs typeface="Malgun Gothic"/>
                <a:sym typeface="Malgun Gothic"/>
                <a:hlinkClick r:id="" action="ppaction://noaction"/>
              </a:rPr>
              <a:t>시장 분석(니즈)</a:t>
            </a:r>
            <a:endParaRPr sz="11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ctr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100" u="sng">
                <a:solidFill>
                  <a:schemeClr val="hlink"/>
                </a:solidFill>
                <a:latin typeface="Malgun Gothic"/>
                <a:ea typeface="Malgun Gothic"/>
                <a:cs typeface="Malgun Gothic"/>
                <a:sym typeface="Malgun Gothic"/>
                <a:hlinkClick r:id="" action="ppaction://noaction"/>
              </a:rPr>
              <a:t>시장 분석(성공요인)</a:t>
            </a:r>
            <a:endParaRPr sz="11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ctr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100" u="sng">
                <a:solidFill>
                  <a:schemeClr val="hlink"/>
                </a:solidFill>
                <a:latin typeface="Malgun Gothic"/>
                <a:ea typeface="Malgun Gothic"/>
                <a:cs typeface="Malgun Gothic"/>
                <a:sym typeface="Malgun Gothic"/>
                <a:hlinkClick r:id="rId8" action="ppaction://hlinksldjump"/>
              </a:rPr>
              <a:t>리마커블</a:t>
            </a:r>
            <a:endParaRPr sz="11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3" name="Google Shape;103;p1"/>
          <p:cNvSpPr txBox="1"/>
          <p:nvPr/>
        </p:nvSpPr>
        <p:spPr>
          <a:xfrm>
            <a:off x="5596225" y="3467275"/>
            <a:ext cx="9348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100" u="sng">
                <a:solidFill>
                  <a:schemeClr val="hlink"/>
                </a:solidFill>
                <a:latin typeface="Malgun Gothic"/>
                <a:ea typeface="Malgun Gothic"/>
                <a:cs typeface="Malgun Gothic"/>
                <a:sym typeface="Malgun Gothic"/>
                <a:hlinkClick r:id="rId9" action="ppaction://hlinksldjump"/>
              </a:rPr>
              <a:t>메인 콘텐츠</a:t>
            </a:r>
            <a:endParaRPr sz="2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1"/>
          <p:cNvSpPr txBox="1">
            <a:spLocks noGrp="1"/>
          </p:cNvSpPr>
          <p:nvPr>
            <p:ph type="title"/>
          </p:nvPr>
        </p:nvSpPr>
        <p:spPr>
          <a:xfrm>
            <a:off x="-17265" y="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0000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</a:pPr>
            <a:r>
              <a:rPr lang="ko-KR"/>
              <a:t>큐브맵 메커니즘</a:t>
            </a:r>
            <a:endParaRPr/>
          </a:p>
        </p:txBody>
      </p:sp>
      <p:sp>
        <p:nvSpPr>
          <p:cNvPr id="229" name="Google Shape;229;p11"/>
          <p:cNvSpPr txBox="1">
            <a:spLocks noGrp="1"/>
          </p:cNvSpPr>
          <p:nvPr>
            <p:ph type="body" idx="1"/>
          </p:nvPr>
        </p:nvSpPr>
        <p:spPr>
          <a:xfrm>
            <a:off x="-17265" y="1600200"/>
            <a:ext cx="3932237" cy="3839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0000" tIns="45700" rIns="91425" bIns="45700" anchor="t" anchorCtr="0">
            <a:normAutofit/>
          </a:bodyPr>
          <a:lstStyle/>
          <a:p>
            <a:pPr marL="285750" lvl="0" indent="-2698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50"/>
              <a:buChar char="•"/>
            </a:pPr>
            <a:r>
              <a:rPr lang="ko-KR" sz="1350"/>
              <a:t>육면체를 활용해 리소스 효율을 높일 수 있습니다. 잘 사용하면 6배의 작업 효율을 가지지만, 잘못 사용하면 </a:t>
            </a:r>
            <a:r>
              <a:rPr lang="ko-KR" sz="1350">
                <a:solidFill>
                  <a:srgbClr val="FF0000"/>
                </a:solidFill>
              </a:rPr>
              <a:t>작업량이 6배</a:t>
            </a:r>
            <a:r>
              <a:rPr lang="ko-KR" sz="1350"/>
              <a:t>로 늘어날 수 있습니다.</a:t>
            </a:r>
            <a:endParaRPr sz="1350"/>
          </a:p>
          <a:p>
            <a:pPr marL="285750" lvl="0" indent="-269875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350"/>
              <a:buChar char="•"/>
            </a:pPr>
            <a:r>
              <a:rPr lang="ko-KR" sz="1350"/>
              <a:t>마치 큐브와 같이 육면체를 회전합니다.</a:t>
            </a:r>
            <a:endParaRPr sz="1350"/>
          </a:p>
          <a:p>
            <a:pPr marL="285750" lvl="0" indent="-269875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350"/>
              <a:buChar char="•"/>
            </a:pPr>
            <a:r>
              <a:rPr lang="ko-KR" sz="1350"/>
              <a:t>회전은 곧 변화를 의미합니다.</a:t>
            </a:r>
            <a:endParaRPr sz="1350"/>
          </a:p>
          <a:p>
            <a:pPr marL="285750" lvl="0" indent="-269875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350"/>
              <a:buChar char="•"/>
            </a:pPr>
            <a:r>
              <a:rPr lang="ko-KR" sz="1350"/>
              <a:t>기본적으로, 큐브맵에서는 하나의 사건이 발생합니다. </a:t>
            </a:r>
            <a:r>
              <a:rPr lang="ko-KR" sz="1350">
                <a:solidFill>
                  <a:schemeClr val="accent5"/>
                </a:solidFill>
              </a:rPr>
              <a:t>단 하나의 사건</a:t>
            </a:r>
            <a:r>
              <a:rPr lang="ko-KR" sz="1350"/>
              <a:t>에 대해 어떤 </a:t>
            </a:r>
            <a:r>
              <a:rPr lang="ko-KR" sz="1350">
                <a:solidFill>
                  <a:schemeClr val="accent5"/>
                </a:solidFill>
              </a:rPr>
              <a:t>변화</a:t>
            </a:r>
            <a:r>
              <a:rPr lang="ko-KR" sz="1350"/>
              <a:t>가 일어날지 정해집니다.</a:t>
            </a:r>
            <a:endParaRPr sz="1350"/>
          </a:p>
          <a:p>
            <a:pPr marL="285750" lvl="0" indent="-269875" algn="l" rt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SzPts val="1350"/>
              <a:buChar char="•"/>
            </a:pPr>
            <a:r>
              <a:rPr lang="ko-KR" sz="1350"/>
              <a:t>이 변화를 통해 플레이어가 전략적인 플레이를 하도록 유도할 수 있습니다.</a:t>
            </a:r>
            <a:endParaRPr sz="1350"/>
          </a:p>
        </p:txBody>
      </p:sp>
      <p:pic>
        <p:nvPicPr>
          <p:cNvPr id="230" name="Google Shape;230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49800" y="1600200"/>
            <a:ext cx="6729013" cy="28654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2"/>
          <p:cNvSpPr txBox="1">
            <a:spLocks noGrp="1"/>
          </p:cNvSpPr>
          <p:nvPr>
            <p:ph type="title"/>
          </p:nvPr>
        </p:nvSpPr>
        <p:spPr>
          <a:xfrm>
            <a:off x="-17265" y="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0000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</a:pPr>
            <a:r>
              <a:rPr lang="ko-KR"/>
              <a:t>육면체</a:t>
            </a:r>
            <a:endParaRPr/>
          </a:p>
        </p:txBody>
      </p:sp>
      <p:sp>
        <p:nvSpPr>
          <p:cNvPr id="236" name="Google Shape;236;p12"/>
          <p:cNvSpPr txBox="1">
            <a:spLocks noGrp="1"/>
          </p:cNvSpPr>
          <p:nvPr>
            <p:ph type="body" idx="1"/>
          </p:nvPr>
        </p:nvSpPr>
        <p:spPr>
          <a:xfrm>
            <a:off x="-17265" y="1600200"/>
            <a:ext cx="3932237" cy="3839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0000" tIns="45700" rIns="91425" bIns="45700" anchor="t" anchorCtr="0">
            <a:normAutofit/>
          </a:bodyPr>
          <a:lstStyle/>
          <a:p>
            <a:pPr marL="285750" lvl="0" indent="-269875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</a:pPr>
            <a:r>
              <a:rPr lang="ko-KR" sz="1350"/>
              <a:t>거대한 육면체는 </a:t>
            </a:r>
            <a:r>
              <a:rPr lang="ko-KR" sz="1350">
                <a:solidFill>
                  <a:schemeClr val="accent5"/>
                </a:solidFill>
              </a:rPr>
              <a:t>작은 육면체</a:t>
            </a:r>
            <a:r>
              <a:rPr lang="ko-KR" sz="1350"/>
              <a:t>로 구성되어 있습니다.</a:t>
            </a:r>
            <a:endParaRPr sz="1350"/>
          </a:p>
          <a:p>
            <a:pPr marL="285750" lvl="0" indent="-269875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</a:pPr>
            <a:r>
              <a:rPr lang="ko-KR" sz="1350"/>
              <a:t>작은 육면체의 역할은 퍼즐 영역입니다. 한 면에 여러 개의 퍼즐 영역이 있을 수 있습니다.</a:t>
            </a:r>
            <a:endParaRPr sz="1350"/>
          </a:p>
          <a:p>
            <a:pPr marL="285750" lvl="0" indent="-269875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</a:pPr>
            <a:r>
              <a:rPr lang="ko-KR" sz="1350"/>
              <a:t>큐브맵은 효율성의 문제로 인해 하나의 레벨로 이루어져야 합니다. 하나의 레벨을 여섯 면에 복사해서 구성합니다.</a:t>
            </a:r>
            <a:endParaRPr sz="1350"/>
          </a:p>
        </p:txBody>
      </p:sp>
      <p:pic>
        <p:nvPicPr>
          <p:cNvPr id="237" name="Google Shape;237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63798" y="1920189"/>
            <a:ext cx="2543530" cy="241016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63039" y="1834451"/>
            <a:ext cx="3057952" cy="25816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3"/>
          <p:cNvSpPr txBox="1">
            <a:spLocks noGrp="1"/>
          </p:cNvSpPr>
          <p:nvPr>
            <p:ph type="title"/>
          </p:nvPr>
        </p:nvSpPr>
        <p:spPr>
          <a:xfrm>
            <a:off x="-17265" y="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0000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</a:pPr>
            <a:r>
              <a:rPr lang="ko-KR"/>
              <a:t>땅따먹기</a:t>
            </a:r>
            <a:endParaRPr/>
          </a:p>
        </p:txBody>
      </p:sp>
      <p:sp>
        <p:nvSpPr>
          <p:cNvPr id="244" name="Google Shape;244;p13"/>
          <p:cNvSpPr txBox="1">
            <a:spLocks noGrp="1"/>
          </p:cNvSpPr>
          <p:nvPr>
            <p:ph type="body" idx="1"/>
          </p:nvPr>
        </p:nvSpPr>
        <p:spPr>
          <a:xfrm>
            <a:off x="-17265" y="1600200"/>
            <a:ext cx="3932237" cy="3839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0000" tIns="45700" rIns="91425" bIns="45700" anchor="t" anchorCtr="0">
            <a:normAutofit/>
          </a:bodyPr>
          <a:lstStyle/>
          <a:p>
            <a:pPr marL="285750" lvl="0" indent="-269875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</a:pPr>
            <a:r>
              <a:rPr lang="ko-KR" sz="1350"/>
              <a:t>메인 플레이 메커니즘은 땅따먹기 규칙을 참고했습니다.</a:t>
            </a:r>
            <a:endParaRPr sz="1350"/>
          </a:p>
          <a:p>
            <a:pPr marL="285750" lvl="0" indent="-269875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</a:pPr>
            <a:r>
              <a:rPr lang="ko-KR" sz="1350"/>
              <a:t>퍼즐을 해결해 성유물을 활성화한 면은 파란색 깃발로 표시했습니다.</a:t>
            </a:r>
            <a:endParaRPr sz="1350"/>
          </a:p>
          <a:p>
            <a:pPr marL="285750" lvl="0" indent="-269875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</a:pPr>
            <a:r>
              <a:rPr lang="ko-KR" sz="1350"/>
              <a:t>그렇지 못한 면은 붉은색 깃발로 표시했습니다.</a:t>
            </a:r>
            <a:endParaRPr sz="1350"/>
          </a:p>
          <a:p>
            <a:pPr marL="285750" lvl="0" indent="-269875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</a:pPr>
            <a:r>
              <a:rPr lang="ko-KR" sz="1350"/>
              <a:t>6면을 </a:t>
            </a:r>
            <a:r>
              <a:rPr lang="ko-KR" sz="1350">
                <a:solidFill>
                  <a:schemeClr val="accent5"/>
                </a:solidFill>
              </a:rPr>
              <a:t>최대한 많은</a:t>
            </a:r>
            <a:r>
              <a:rPr lang="ko-KR" sz="1350"/>
              <a:t> 파란색 깃발로 물들이면 유리해집니다.</a:t>
            </a:r>
            <a:endParaRPr sz="1350"/>
          </a:p>
        </p:txBody>
      </p:sp>
      <p:pic>
        <p:nvPicPr>
          <p:cNvPr id="245" name="Google Shape;245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58668" y="1243959"/>
            <a:ext cx="2543530" cy="26673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369362" y="2018707"/>
            <a:ext cx="895475" cy="9907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1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598392" y="2113970"/>
            <a:ext cx="523948" cy="895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14"/>
          <p:cNvSpPr txBox="1">
            <a:spLocks noGrp="1"/>
          </p:cNvSpPr>
          <p:nvPr>
            <p:ph type="title"/>
          </p:nvPr>
        </p:nvSpPr>
        <p:spPr>
          <a:xfrm>
            <a:off x="-17265" y="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0000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</a:pPr>
            <a:r>
              <a:rPr lang="ko-KR"/>
              <a:t>퍼즐 영역</a:t>
            </a:r>
            <a:endParaRPr/>
          </a:p>
        </p:txBody>
      </p:sp>
      <p:sp>
        <p:nvSpPr>
          <p:cNvPr id="253" name="Google Shape;253;p14"/>
          <p:cNvSpPr txBox="1">
            <a:spLocks noGrp="1"/>
          </p:cNvSpPr>
          <p:nvPr>
            <p:ph type="body" idx="1"/>
          </p:nvPr>
        </p:nvSpPr>
        <p:spPr>
          <a:xfrm>
            <a:off x="-17265" y="1600200"/>
            <a:ext cx="3932237" cy="3839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0000" tIns="45700" rIns="91425" bIns="45700" anchor="t" anchorCtr="0">
            <a:normAutofit/>
          </a:bodyPr>
          <a:lstStyle/>
          <a:p>
            <a:pPr marL="285750" lvl="0" indent="-269875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</a:pPr>
            <a:r>
              <a:rPr lang="ko-KR" sz="1350"/>
              <a:t>큰 육면체를 구성하는 작은 육면체를 말합니다.</a:t>
            </a:r>
            <a:endParaRPr sz="1350"/>
          </a:p>
          <a:p>
            <a:pPr marL="285750" lvl="0" indent="-269875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</a:pPr>
            <a:r>
              <a:rPr lang="ko-KR" sz="1350"/>
              <a:t>퍼즐영역에 진입하면 </a:t>
            </a:r>
            <a:r>
              <a:rPr lang="ko-KR" sz="1350">
                <a:solidFill>
                  <a:schemeClr val="accent5"/>
                </a:solidFill>
              </a:rPr>
              <a:t>내부</a:t>
            </a:r>
            <a:r>
              <a:rPr lang="ko-KR" sz="1350"/>
              <a:t>를 볼 필요가 있습니다. 하지만 3D의 구조상 벽 뒤나 큐브 안을 볼 수 없습니다.</a:t>
            </a:r>
            <a:endParaRPr sz="1350"/>
          </a:p>
          <a:p>
            <a:pPr marL="285750" lvl="0" indent="-269875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</a:pPr>
            <a:r>
              <a:rPr lang="ko-KR" sz="1350"/>
              <a:t>퍼즐영역에 진입하면 벽에 해당하는 큐브 영역은 불투명 혹은 투명하게 처리됩니다.</a:t>
            </a:r>
            <a:endParaRPr sz="1350"/>
          </a:p>
        </p:txBody>
      </p:sp>
      <p:pic>
        <p:nvPicPr>
          <p:cNvPr id="254" name="Google Shape;254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09600" y="501423"/>
            <a:ext cx="2543530" cy="241016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96000" y="3117625"/>
            <a:ext cx="5782482" cy="3238952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14"/>
          <p:cNvSpPr/>
          <p:nvPr/>
        </p:nvSpPr>
        <p:spPr>
          <a:xfrm>
            <a:off x="8394700" y="4724400"/>
            <a:ext cx="1676400" cy="876300"/>
          </a:xfrm>
          <a:prstGeom prst="rect">
            <a:avLst/>
          </a:prstGeom>
          <a:noFill/>
          <a:ln w="19050" cap="flat" cmpd="sng">
            <a:solidFill>
              <a:srgbClr val="FFC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2e926eccfd3_1_0"/>
          <p:cNvSpPr txBox="1">
            <a:spLocks noGrp="1"/>
          </p:cNvSpPr>
          <p:nvPr>
            <p:ph type="title"/>
          </p:nvPr>
        </p:nvSpPr>
        <p:spPr>
          <a:xfrm>
            <a:off x="-17265" y="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0000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</a:pPr>
            <a:r>
              <a:rPr lang="ko-KR"/>
              <a:t>퍼즐 영역 유형</a:t>
            </a:r>
            <a:endParaRPr/>
          </a:p>
        </p:txBody>
      </p:sp>
      <p:sp>
        <p:nvSpPr>
          <p:cNvPr id="262" name="Google Shape;262;g2e926eccfd3_1_0"/>
          <p:cNvSpPr txBox="1">
            <a:spLocks noGrp="1"/>
          </p:cNvSpPr>
          <p:nvPr>
            <p:ph type="body" idx="1"/>
          </p:nvPr>
        </p:nvSpPr>
        <p:spPr>
          <a:xfrm>
            <a:off x="211325" y="1600200"/>
            <a:ext cx="3932100" cy="48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0000" tIns="45700" rIns="91425" bIns="45700" anchor="t" anchorCtr="0">
            <a:normAutofit/>
          </a:bodyPr>
          <a:lstStyle/>
          <a:p>
            <a:pPr marL="285750" lvl="0" indent="-269875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</a:pPr>
            <a:r>
              <a:rPr lang="ko-KR" sz="1350">
                <a:solidFill>
                  <a:schemeClr val="accent5"/>
                </a:solidFill>
              </a:rPr>
              <a:t>워프 포인트.</a:t>
            </a:r>
            <a:r>
              <a:rPr lang="ko-KR" sz="1350"/>
              <a:t> 큐브를 회전시켜 플레이 영역을 다른 면으로 변경하는 영역.</a:t>
            </a:r>
            <a:endParaRPr sz="1350"/>
          </a:p>
          <a:p>
            <a:pPr marL="285750" lvl="0" indent="-269875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</a:pPr>
            <a:r>
              <a:rPr lang="ko-KR" sz="1350">
                <a:solidFill>
                  <a:schemeClr val="accent5"/>
                </a:solidFill>
              </a:rPr>
              <a:t>제작대.</a:t>
            </a:r>
            <a:r>
              <a:rPr lang="ko-KR" sz="1350"/>
              <a:t> 재료를 조합해 메인 플레이에 도움이 되는 아이템을 만드는 영역.</a:t>
            </a:r>
            <a:endParaRPr sz="1350"/>
          </a:p>
          <a:p>
            <a:pPr marL="285750" lvl="0" indent="-269875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</a:pPr>
            <a:r>
              <a:rPr lang="ko-KR" sz="1350">
                <a:solidFill>
                  <a:schemeClr val="accent5"/>
                </a:solidFill>
              </a:rPr>
              <a:t>퍼즐 영역.</a:t>
            </a:r>
            <a:r>
              <a:rPr lang="ko-KR" sz="1350"/>
              <a:t> 메인 플레이가 진행되는 영역.</a:t>
            </a:r>
            <a:endParaRPr sz="1350"/>
          </a:p>
          <a:p>
            <a:pPr marL="285750" lvl="0" indent="-269875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350"/>
              <a:buChar char="•"/>
            </a:pPr>
            <a:endParaRPr sz="1350"/>
          </a:p>
          <a:p>
            <a:pPr marL="285750" lvl="0" indent="-269875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350"/>
              <a:buChar char="•"/>
            </a:pPr>
            <a:r>
              <a:rPr lang="ko-KR" sz="1350">
                <a:solidFill>
                  <a:schemeClr val="accent5"/>
                </a:solidFill>
              </a:rPr>
              <a:t>지하 퍼즐 영역.</a:t>
            </a:r>
            <a:r>
              <a:rPr lang="ko-KR" sz="1350"/>
              <a:t> 퍼즐 영역과 동일하지만, 두 개의 퍼즐 영역에 접해있기 때문에 하나의 퍼즐을 푸는 것으로 두 개의 영역 클리어 가능.</a:t>
            </a:r>
            <a:endParaRPr sz="1350"/>
          </a:p>
          <a:p>
            <a:pPr marL="285750" lvl="0" indent="-269875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350"/>
              <a:buChar char="•"/>
            </a:pPr>
            <a:r>
              <a:rPr lang="ko-KR" sz="1350">
                <a:solidFill>
                  <a:schemeClr val="accent5"/>
                </a:solidFill>
              </a:rPr>
              <a:t>마왕.</a:t>
            </a:r>
            <a:r>
              <a:rPr lang="ko-KR" sz="1350"/>
              <a:t> 플레이 동안은 봉인되어 있다.</a:t>
            </a:r>
            <a:endParaRPr sz="1350"/>
          </a:p>
          <a:p>
            <a:pPr marL="285750" lvl="0" indent="-269875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350"/>
              <a:buChar char="•"/>
            </a:pPr>
            <a:endParaRPr sz="1350">
              <a:solidFill>
                <a:schemeClr val="accent5"/>
              </a:solidFill>
            </a:endParaRPr>
          </a:p>
          <a:p>
            <a:pPr marL="285750" lvl="0" indent="-269875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350"/>
              <a:buChar char="•"/>
            </a:pPr>
            <a:r>
              <a:rPr lang="ko-KR" sz="1350">
                <a:solidFill>
                  <a:schemeClr val="accent5"/>
                </a:solidFill>
              </a:rPr>
              <a:t>상자.</a:t>
            </a:r>
            <a:r>
              <a:rPr lang="ko-KR" sz="1350"/>
              <a:t> 크래프팅에 사용되는 재료를 보관하고고있다.</a:t>
            </a:r>
            <a:endParaRPr sz="1350"/>
          </a:p>
        </p:txBody>
      </p:sp>
      <p:pic>
        <p:nvPicPr>
          <p:cNvPr id="263" name="Google Shape;263;g2e926eccfd3_1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60699" y="636875"/>
            <a:ext cx="3646151" cy="28133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g2e926eccfd3_1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7900" y="1600200"/>
            <a:ext cx="549300" cy="54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g2e926eccfd3_1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51" y="2145051"/>
            <a:ext cx="728974" cy="54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g2e926eccfd3_1_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52" y="2747026"/>
            <a:ext cx="676175" cy="642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g2e926eccfd3_1_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-21244" y="3446626"/>
            <a:ext cx="728975" cy="8183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g2e926eccfd3_1_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831502" y="2097338"/>
            <a:ext cx="441590" cy="54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g2e926eccfd3_1_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506850" y="2871100"/>
            <a:ext cx="3380351" cy="36105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g2e926eccfd3_1_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223635" y="331005"/>
            <a:ext cx="1657350" cy="166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g2e926eccfd3_1_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94979" y="4478005"/>
            <a:ext cx="549300" cy="6785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g2e926eccfd3_1_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-485427" y="4265005"/>
            <a:ext cx="1657350" cy="166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2e64041df24_2_17"/>
          <p:cNvSpPr txBox="1">
            <a:spLocks noGrp="1"/>
          </p:cNvSpPr>
          <p:nvPr>
            <p:ph type="title"/>
          </p:nvPr>
        </p:nvSpPr>
        <p:spPr>
          <a:xfrm>
            <a:off x="-17275" y="0"/>
            <a:ext cx="43476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0000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</a:pPr>
            <a:r>
              <a:rPr lang="ko-KR"/>
              <a:t>루빅스 큐브 룰</a:t>
            </a:r>
            <a:endParaRPr/>
          </a:p>
        </p:txBody>
      </p:sp>
      <p:sp>
        <p:nvSpPr>
          <p:cNvPr id="278" name="Google Shape;278;g2e64041df24_2_17"/>
          <p:cNvSpPr txBox="1">
            <a:spLocks noGrp="1"/>
          </p:cNvSpPr>
          <p:nvPr>
            <p:ph type="body" idx="1"/>
          </p:nvPr>
        </p:nvSpPr>
        <p:spPr>
          <a:xfrm>
            <a:off x="-17275" y="1600200"/>
            <a:ext cx="4767300" cy="47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0000" tIns="45700" rIns="91425" bIns="45700" anchor="t" anchorCtr="0">
            <a:normAutofit/>
          </a:bodyPr>
          <a:lstStyle/>
          <a:p>
            <a:pPr marL="285750" lvl="0" indent="-269875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350"/>
              <a:buChar char="•"/>
            </a:pPr>
            <a:r>
              <a:rPr lang="ko-KR" sz="1350">
                <a:solidFill>
                  <a:schemeClr val="accent5"/>
                </a:solidFill>
              </a:rPr>
              <a:t>큐브를 완성시키는 경험을 제공하고 플레이어가 큐브 규칙을 발견해서 성장할 수 있는 메인 플레이 메커니즘</a:t>
            </a:r>
            <a:endParaRPr sz="1350">
              <a:solidFill>
                <a:schemeClr val="accent5"/>
              </a:solidFill>
            </a:endParaRPr>
          </a:p>
          <a:p>
            <a:pPr marL="285750" lvl="0" indent="-269875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350"/>
              <a:buChar char="•"/>
            </a:pPr>
            <a:r>
              <a:rPr lang="ko-KR" sz="1350"/>
              <a:t>큐브 맵에 루빅스 큐브 룰을 적용시키기 위해서 </a:t>
            </a:r>
            <a:r>
              <a:rPr lang="ko-KR" sz="1350">
                <a:solidFill>
                  <a:srgbClr val="FF0000"/>
                </a:solidFill>
              </a:rPr>
              <a:t>블록 퍼즐의 해법은 큐브의 메커니즘을 기반</a:t>
            </a:r>
            <a:r>
              <a:rPr lang="ko-KR" sz="1350"/>
              <a:t>으로 만들어져야 합니다.</a:t>
            </a:r>
            <a:endParaRPr sz="1350"/>
          </a:p>
          <a:p>
            <a:pPr marL="285750" lvl="0" indent="-269875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350"/>
              <a:buChar char="•"/>
            </a:pPr>
            <a:r>
              <a:rPr lang="ko-KR" sz="1350"/>
              <a:t>큐브는 모든 면의 색을 맞추는 색깔놀이라고 볼 수 있습니다.</a:t>
            </a:r>
            <a:endParaRPr sz="1350"/>
          </a:p>
          <a:p>
            <a:pPr marL="285750" lvl="0" indent="-269875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350"/>
              <a:buChar char="•"/>
            </a:pPr>
            <a:r>
              <a:rPr lang="ko-KR" sz="1350"/>
              <a:t>큐브는 회전이라는 조작을 통해 블록을 원하는 위치로 이동시켜 목적을 달성하는 게임이라고 볼 수 있습니다.</a:t>
            </a:r>
            <a:endParaRPr sz="1350"/>
          </a:p>
          <a:p>
            <a:pPr marL="285750" lvl="0" indent="-269875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350"/>
              <a:buChar char="•"/>
            </a:pPr>
            <a:r>
              <a:rPr lang="ko-KR" sz="1350"/>
              <a:t>큐브의 회전을 통해 면과 블록의 색이 일치하도록 맞추는 것처럼 플레이어는 조작을 통해 블록과 퍼즐 영역을 맞추게 됩니다.</a:t>
            </a:r>
            <a:endParaRPr sz="1350"/>
          </a:p>
          <a:p>
            <a:pPr marL="285750" lvl="0" indent="-269875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350"/>
              <a:buChar char="•"/>
            </a:pPr>
            <a:r>
              <a:rPr lang="ko-KR" sz="1350"/>
              <a:t>예를 들어 파란색 블록은 파란색 퍼즐 영역에, 붉은색 블록은 붉은색 퍼즐 영역으로 이동시켜야 퍼즐을 풀 수 있습니다.</a:t>
            </a:r>
            <a:endParaRPr sz="1350"/>
          </a:p>
        </p:txBody>
      </p:sp>
      <p:pic>
        <p:nvPicPr>
          <p:cNvPr id="279" name="Google Shape;279;g2e64041df24_2_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98455" y="1182550"/>
            <a:ext cx="2871600" cy="2812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Google Shape;284;g2e5f65a9f9b_3_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56250" y="934726"/>
            <a:ext cx="2146625" cy="2034050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g2e5f65a9f9b_3_7"/>
          <p:cNvSpPr txBox="1">
            <a:spLocks noGrp="1"/>
          </p:cNvSpPr>
          <p:nvPr>
            <p:ph type="title"/>
          </p:nvPr>
        </p:nvSpPr>
        <p:spPr>
          <a:xfrm>
            <a:off x="-17265" y="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0000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</a:pPr>
            <a:r>
              <a:rPr lang="ko-KR"/>
              <a:t>블록 퍼즐</a:t>
            </a:r>
            <a:endParaRPr/>
          </a:p>
        </p:txBody>
      </p:sp>
      <p:sp>
        <p:nvSpPr>
          <p:cNvPr id="286" name="Google Shape;286;g2e5f65a9f9b_3_7"/>
          <p:cNvSpPr txBox="1">
            <a:spLocks noGrp="1"/>
          </p:cNvSpPr>
          <p:nvPr>
            <p:ph type="body" idx="1"/>
          </p:nvPr>
        </p:nvSpPr>
        <p:spPr>
          <a:xfrm>
            <a:off x="-17275" y="1600200"/>
            <a:ext cx="4986600" cy="52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0000" tIns="45700" rIns="91425" bIns="45700" anchor="t" anchorCtr="0">
            <a:normAutofit fontScale="85000" lnSpcReduction="10000"/>
          </a:bodyPr>
          <a:lstStyle/>
          <a:p>
            <a:pPr marL="285750" lvl="0" indent="-257016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lang="ko-KR" sz="1350"/>
              <a:t>성유물을 활성화시키기 위해서는 퍼즐을 풀어야 합니다.</a:t>
            </a:r>
            <a:endParaRPr sz="1350"/>
          </a:p>
          <a:p>
            <a:pPr marL="285750" lvl="0" indent="-257016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lang="ko-KR" sz="1350"/>
              <a:t>육면체의 각 면에는 퍼즐 영역이 있습니다.</a:t>
            </a:r>
            <a:endParaRPr sz="1350"/>
          </a:p>
          <a:p>
            <a:pPr marL="285750" lvl="0" indent="-257016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lang="ko-KR" sz="1350"/>
              <a:t>모든 퍼즐 영역을 풀면 성유물이 활성화되어야 합니다.</a:t>
            </a:r>
            <a:endParaRPr sz="1350"/>
          </a:p>
          <a:p>
            <a:pPr marL="285750" lvl="0" indent="-257016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lang="ko-KR" sz="1350"/>
              <a:t>블록 퍼즐은 퍼즐 영역을 푸는 하나의 방법입니다.</a:t>
            </a:r>
            <a:endParaRPr sz="1350"/>
          </a:p>
          <a:p>
            <a:pPr marL="285750" lvl="0" indent="-257016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lang="ko-KR" sz="1350"/>
              <a:t>퍼즐 영역의 </a:t>
            </a:r>
            <a:r>
              <a:rPr lang="ko-KR" sz="1350">
                <a:solidFill>
                  <a:schemeClr val="accent5"/>
                </a:solidFill>
              </a:rPr>
              <a:t>블록들의 특성</a:t>
            </a:r>
            <a:r>
              <a:rPr lang="ko-KR" sz="1350"/>
              <a:t>을 잘 활용해서 퍼즐을 풀 수 있습니다.</a:t>
            </a:r>
            <a:endParaRPr sz="1350"/>
          </a:p>
          <a:p>
            <a:pPr marL="285750" lvl="0" indent="-257016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lang="ko-KR" sz="1350"/>
              <a:t>블록의 특성은 육면체가 회전하면 바뀝니다.</a:t>
            </a:r>
            <a:endParaRPr sz="1350"/>
          </a:p>
          <a:p>
            <a:pPr marL="285750" lvl="0" indent="-257016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lang="ko-KR" sz="1350"/>
              <a:t>적절한 변화는 퍼즐 영역을 재미있게 만듭니다.</a:t>
            </a:r>
            <a:endParaRPr sz="1350"/>
          </a:p>
          <a:p>
            <a:pPr marL="285750" lvl="0" indent="-257016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lang="ko-KR" sz="1350"/>
              <a:t>하지만 명심해야 할 것이 있습니다. 마왕이 풀리기 전에 많은 퍼즐을 풀어야 합니다.</a:t>
            </a:r>
            <a:endParaRPr sz="1350"/>
          </a:p>
          <a:p>
            <a:pPr marL="285750" lvl="0" indent="-257016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lang="ko-KR" sz="1350"/>
              <a:t>퍼즐을 풀 시간은 많지 않습니다. 따라서 퍼즐은 간단하고 다양해야 합니다.</a:t>
            </a:r>
            <a:endParaRPr sz="1350"/>
          </a:p>
          <a:p>
            <a:pPr marL="285750" lvl="0" indent="-257016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lang="ko-KR" sz="1350"/>
              <a:t>플레이어는 </a:t>
            </a:r>
            <a:r>
              <a:rPr lang="ko-KR" sz="1350">
                <a:solidFill>
                  <a:schemeClr val="accent5"/>
                </a:solidFill>
              </a:rPr>
              <a:t>버튼 이벤트 액션을 연타해</a:t>
            </a:r>
            <a:r>
              <a:rPr lang="ko-KR" sz="1350"/>
              <a:t> 퍼즐을 해결하려 할 것입니다.</a:t>
            </a:r>
            <a:endParaRPr sz="1350"/>
          </a:p>
          <a:p>
            <a:pPr marL="285750" lvl="0" indent="-257016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lang="ko-KR" sz="1350"/>
              <a:t>퍼즐은 반드시 </a:t>
            </a:r>
            <a:r>
              <a:rPr lang="ko-KR" sz="1350">
                <a:solidFill>
                  <a:srgbClr val="FF0000"/>
                </a:solidFill>
              </a:rPr>
              <a:t>이유 있는 실패와 이유 있는 성공</a:t>
            </a:r>
            <a:r>
              <a:rPr lang="ko-KR" sz="1350"/>
              <a:t>으로 설계되어야 합니다.</a:t>
            </a:r>
            <a:endParaRPr sz="1350"/>
          </a:p>
          <a:p>
            <a:pPr marL="285750" lvl="0" indent="-257016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lang="ko-KR" sz="1350"/>
              <a:t>누가 봐도 수상해 보이는 곳에서 조작했더니 성공해야 하고, 실패했을 때는 무언가 실패할만한 이유가 있어야 할 것입니다.</a:t>
            </a:r>
            <a:endParaRPr sz="1350"/>
          </a:p>
          <a:p>
            <a:pPr marL="285750" lvl="0" indent="-257016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lang="ko-KR" sz="1350"/>
              <a:t>그래야 플레이어는 원인을 분석하고 다음을 기약하게 됩니다.</a:t>
            </a:r>
            <a:endParaRPr sz="1350"/>
          </a:p>
          <a:p>
            <a:pPr marL="0" lvl="0" indent="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350"/>
          </a:p>
        </p:txBody>
      </p:sp>
      <p:grpSp>
        <p:nvGrpSpPr>
          <p:cNvPr id="287" name="Google Shape;287;g2e5f65a9f9b_3_7"/>
          <p:cNvGrpSpPr/>
          <p:nvPr/>
        </p:nvGrpSpPr>
        <p:grpSpPr>
          <a:xfrm>
            <a:off x="8060900" y="3249098"/>
            <a:ext cx="3652911" cy="3354299"/>
            <a:chOff x="6096000" y="2085448"/>
            <a:chExt cx="3652911" cy="3354299"/>
          </a:xfrm>
        </p:grpSpPr>
        <p:pic>
          <p:nvPicPr>
            <p:cNvPr id="288" name="Google Shape;288;g2e5f65a9f9b_3_7"/>
            <p:cNvPicPr preferRelativeResize="0"/>
            <p:nvPr/>
          </p:nvPicPr>
          <p:blipFill rotWithShape="1">
            <a:blip r:embed="rId4">
              <a:alphaModFix/>
            </a:blip>
            <a:srcRect r="21315"/>
            <a:stretch/>
          </p:blipFill>
          <p:spPr>
            <a:xfrm flipH="1">
              <a:off x="6626015" y="2513795"/>
              <a:ext cx="986044" cy="9152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9" name="Google Shape;289;g2e5f65a9f9b_3_7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7980359" y="3977173"/>
              <a:ext cx="828791" cy="80973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0" name="Google Shape;290;g2e5f65a9f9b_3_7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8691488" y="2085448"/>
              <a:ext cx="1057423" cy="8859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1" name="Google Shape;291;g2e5f65a9f9b_3_7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6096000" y="4544272"/>
              <a:ext cx="771633" cy="8954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92" name="Google Shape;292;g2e5f65a9f9b_3_7"/>
          <p:cNvGrpSpPr/>
          <p:nvPr/>
        </p:nvGrpSpPr>
        <p:grpSpPr>
          <a:xfrm>
            <a:off x="6263249" y="1018716"/>
            <a:ext cx="3332625" cy="1591543"/>
            <a:chOff x="6861873" y="956361"/>
            <a:chExt cx="4664928" cy="2227804"/>
          </a:xfrm>
        </p:grpSpPr>
        <p:sp>
          <p:nvSpPr>
            <p:cNvPr id="293" name="Google Shape;293;g2e5f65a9f9b_3_7"/>
            <p:cNvSpPr/>
            <p:nvPr/>
          </p:nvSpPr>
          <p:spPr>
            <a:xfrm rot="-1335216">
              <a:off x="7081130" y="1769085"/>
              <a:ext cx="790585" cy="1314260"/>
            </a:xfrm>
            <a:prstGeom prst="curvedRightArrow">
              <a:avLst>
                <a:gd name="adj1" fmla="val 25000"/>
                <a:gd name="adj2" fmla="val 50000"/>
                <a:gd name="adj3" fmla="val 25000"/>
              </a:avLst>
            </a:prstGeom>
            <a:solidFill>
              <a:schemeClr val="accent1"/>
            </a:solidFill>
            <a:ln w="12700" cap="flat" cmpd="sng">
              <a:solidFill>
                <a:srgbClr val="1C305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94" name="Google Shape;294;g2e5f65a9f9b_3_7"/>
            <p:cNvSpPr/>
            <p:nvPr/>
          </p:nvSpPr>
          <p:spPr>
            <a:xfrm rot="9464784">
              <a:off x="10516959" y="1057181"/>
              <a:ext cx="790585" cy="1314260"/>
            </a:xfrm>
            <a:prstGeom prst="curvedRightArrow">
              <a:avLst>
                <a:gd name="adj1" fmla="val 25000"/>
                <a:gd name="adj2" fmla="val 50000"/>
                <a:gd name="adj3" fmla="val 25000"/>
              </a:avLst>
            </a:prstGeom>
            <a:solidFill>
              <a:schemeClr val="accent1"/>
            </a:solidFill>
            <a:ln w="12700" cap="flat" cmpd="sng">
              <a:solidFill>
                <a:srgbClr val="1C305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Google Shape;299;g2e64041df24_2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93328" y="3458400"/>
            <a:ext cx="3324924" cy="2350575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g2e64041df24_2_0"/>
          <p:cNvSpPr txBox="1">
            <a:spLocks noGrp="1"/>
          </p:cNvSpPr>
          <p:nvPr>
            <p:ph type="title"/>
          </p:nvPr>
        </p:nvSpPr>
        <p:spPr>
          <a:xfrm>
            <a:off x="-17265" y="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0000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</a:pPr>
            <a:r>
              <a:rPr lang="ko-KR"/>
              <a:t>크래프팅</a:t>
            </a:r>
            <a:endParaRPr/>
          </a:p>
        </p:txBody>
      </p:sp>
      <p:sp>
        <p:nvSpPr>
          <p:cNvPr id="301" name="Google Shape;301;g2e64041df24_2_0"/>
          <p:cNvSpPr txBox="1">
            <a:spLocks noGrp="1"/>
          </p:cNvSpPr>
          <p:nvPr>
            <p:ph type="body" idx="1"/>
          </p:nvPr>
        </p:nvSpPr>
        <p:spPr>
          <a:xfrm>
            <a:off x="-17277" y="1600200"/>
            <a:ext cx="4557600" cy="383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0000" tIns="45700" rIns="91425" bIns="45700" anchor="t" anchorCtr="0">
            <a:normAutofit/>
          </a:bodyPr>
          <a:lstStyle/>
          <a:p>
            <a:pPr marL="285750" lvl="0" indent="-269875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</a:pPr>
            <a:r>
              <a:rPr lang="ko-KR" sz="1350">
                <a:solidFill>
                  <a:srgbClr val="FF0000"/>
                </a:solidFill>
              </a:rPr>
              <a:t>기획 의도</a:t>
            </a:r>
            <a:r>
              <a:rPr lang="ko-KR" sz="1350"/>
              <a:t> : 메인 플레이(블록 퍼즐)를 가속화 할 수 있는 서브 플레이 메커니즘</a:t>
            </a:r>
            <a:endParaRPr sz="1350"/>
          </a:p>
          <a:p>
            <a:pPr marL="285750" lvl="0" indent="-269875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350"/>
              <a:buChar char="•"/>
            </a:pPr>
            <a:r>
              <a:rPr lang="ko-KR" sz="1350"/>
              <a:t>가속화 방안 1 : 성유물의 강화. 예를 들어 성유물 4 개를 활성화 해야 목적 달성(마왕 처치)가 가능하다면, 크래프팅을 통해 성유물을 강화하면 3개의 성유물로 목적 달성 가능.</a:t>
            </a:r>
            <a:endParaRPr sz="1350"/>
          </a:p>
          <a:p>
            <a:pPr marL="285750" lvl="0" indent="-269875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350"/>
              <a:buChar char="•"/>
            </a:pPr>
            <a:r>
              <a:rPr lang="ko-KR" sz="1350"/>
              <a:t>가속화 방안 2 : 블록 퍼즐의 대체 해결 요소. 예를 들어 크래프팅을 통해 퍼즐 해결 과정에서 필요한 블록을 대체.</a:t>
            </a:r>
            <a:endParaRPr sz="1350"/>
          </a:p>
          <a:p>
            <a:pPr marL="285750" lvl="0" indent="-269875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350"/>
              <a:buChar char="•"/>
            </a:pPr>
            <a:r>
              <a:rPr lang="ko-KR" sz="1350"/>
              <a:t>가속화를 통해 플레이 시간 단축, 결과적으로 </a:t>
            </a:r>
            <a:r>
              <a:rPr lang="ko-KR" sz="1350">
                <a:solidFill>
                  <a:schemeClr val="accent5"/>
                </a:solidFill>
              </a:rPr>
              <a:t>빠듯한 클리어 타임을 완화하는 실력 요소</a:t>
            </a:r>
            <a:r>
              <a:rPr lang="ko-KR" sz="1350"/>
              <a:t>로 작용.</a:t>
            </a:r>
            <a:endParaRPr sz="1350"/>
          </a:p>
          <a:p>
            <a:pPr marL="285750" lvl="0" indent="-269875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350"/>
              <a:buChar char="•"/>
            </a:pPr>
            <a:r>
              <a:rPr lang="ko-KR" sz="1350"/>
              <a:t>큐브로 비유하자면 블록 퍼즐과 크래프팅은 덜 효율적인 공식과 더 효율적인 공식에 해당</a:t>
            </a:r>
            <a:endParaRPr sz="1350"/>
          </a:p>
        </p:txBody>
      </p:sp>
      <p:pic>
        <p:nvPicPr>
          <p:cNvPr id="302" name="Google Shape;302;g2e64041df24_2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93335" y="1249725"/>
            <a:ext cx="1571625" cy="15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g2e64041df24_2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643148" y="1155650"/>
            <a:ext cx="1726835" cy="1600200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g2e64041df24_2_0"/>
          <p:cNvSpPr/>
          <p:nvPr/>
        </p:nvSpPr>
        <p:spPr>
          <a:xfrm>
            <a:off x="7446250" y="1726850"/>
            <a:ext cx="915600" cy="4578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05" name="Google Shape;305;g2e64041df24_2_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69975" y="4109800"/>
            <a:ext cx="481375" cy="57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2e5f65a9f9b_0_23"/>
          <p:cNvSpPr txBox="1">
            <a:spLocks noGrp="1"/>
          </p:cNvSpPr>
          <p:nvPr>
            <p:ph type="title"/>
          </p:nvPr>
        </p:nvSpPr>
        <p:spPr>
          <a:xfrm>
            <a:off x="-17265" y="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0000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</a:pPr>
            <a:r>
              <a:rPr lang="ko-KR"/>
              <a:t>크래프팅 플로우</a:t>
            </a:r>
            <a:endParaRPr/>
          </a:p>
        </p:txBody>
      </p:sp>
      <p:sp>
        <p:nvSpPr>
          <p:cNvPr id="311" name="Google Shape;311;g2e5f65a9f9b_0_23"/>
          <p:cNvSpPr txBox="1">
            <a:spLocks noGrp="1"/>
          </p:cNvSpPr>
          <p:nvPr>
            <p:ph type="body" idx="1"/>
          </p:nvPr>
        </p:nvSpPr>
        <p:spPr>
          <a:xfrm>
            <a:off x="-17265" y="1600200"/>
            <a:ext cx="3932100" cy="383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0000" tIns="45700" rIns="91425" bIns="45700" anchor="t" anchorCtr="0">
            <a:normAutofit fontScale="92500" lnSpcReduction="20000"/>
          </a:bodyPr>
          <a:lstStyle/>
          <a:p>
            <a:pPr marL="285750" lvl="0" indent="-263445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ko-KR" sz="1350"/>
              <a:t>크래프팅을 단순히 정의하면 오브젝트를 입력으로 받아 새로운 오브젝트를 반환하는 기능이라고 할 수 있습니다.</a:t>
            </a:r>
            <a:endParaRPr sz="1350"/>
          </a:p>
          <a:p>
            <a:pPr marL="285750" lvl="0" indent="-263445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lang="ko-KR" sz="1350"/>
              <a:t>1단계 : 오브젝트를 입력으로 받는 제작대가 있어야 합니다.</a:t>
            </a:r>
            <a:endParaRPr sz="1350"/>
          </a:p>
          <a:p>
            <a:pPr marL="285750" lvl="0" indent="-263445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lang="ko-KR" sz="1350"/>
              <a:t>2단계 : 플레이어가 재료를 제작대로 옮겨야 합니다.</a:t>
            </a:r>
            <a:endParaRPr sz="1350"/>
          </a:p>
          <a:p>
            <a:pPr marL="285750" lvl="0" indent="-263445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lang="ko-KR" sz="1350"/>
              <a:t>3단계 : 제작대는 입력받은 재료를 제거하고 완성품을 생성해 반환합니다.</a:t>
            </a:r>
            <a:endParaRPr sz="1350"/>
          </a:p>
          <a:p>
            <a:pPr marL="0" lvl="0" indent="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-KR" sz="1350"/>
              <a:t>이 3가지 단계는 위성과 파괴, Burn </a:t>
            </a:r>
            <a:r>
              <a:rPr lang="ko-KR" sz="1350">
                <a:solidFill>
                  <a:schemeClr val="accent5"/>
                </a:solidFill>
              </a:rPr>
              <a:t>어빌리티를 활용해</a:t>
            </a:r>
            <a:r>
              <a:rPr lang="ko-KR" sz="1350"/>
              <a:t>서 만들 수 있습니다.</a:t>
            </a:r>
            <a:endParaRPr sz="1350"/>
          </a:p>
          <a:p>
            <a:pPr marL="0" lvl="0" indent="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350"/>
          </a:p>
          <a:p>
            <a:pPr marL="0" lvl="0" indent="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-KR" sz="1350" b="1"/>
              <a:t>위성</a:t>
            </a:r>
            <a:r>
              <a:rPr lang="ko-KR" sz="1350"/>
              <a:t>으로 소환되는 대상을 불꽃에서 재료로 변경합니다. 캐릭터 주위를 선회하는 기능을 활용해 재료를 옮기고, 재료가 제작대에 닿으면 제작대는 재료를 제거</a:t>
            </a:r>
            <a:r>
              <a:rPr lang="ko-KR" sz="1350" b="1"/>
              <a:t>(파괴)</a:t>
            </a:r>
            <a:r>
              <a:rPr lang="ko-KR" sz="1350"/>
              <a:t>하고 완성품을 생성</a:t>
            </a:r>
            <a:r>
              <a:rPr lang="ko-KR" sz="1350" b="1"/>
              <a:t>( Burn)</a:t>
            </a:r>
            <a:r>
              <a:rPr lang="ko-KR" sz="1350"/>
              <a:t>합니다.</a:t>
            </a:r>
            <a:endParaRPr sz="1350"/>
          </a:p>
        </p:txBody>
      </p:sp>
      <p:pic>
        <p:nvPicPr>
          <p:cNvPr id="312" name="Google Shape;312;g2e5f65a9f9b_0_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07200" y="1020375"/>
            <a:ext cx="2964475" cy="240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g2e5f65a9f9b_0_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06947" y="3549375"/>
            <a:ext cx="5774299" cy="2641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g2e5f65a9f9b_0_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50200" y="1020375"/>
            <a:ext cx="2657700" cy="238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g2e5f65a9f9b_0_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901400" y="4088700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g2e5f65a9f9b_0_23"/>
          <p:cNvSpPr txBox="1"/>
          <p:nvPr/>
        </p:nvSpPr>
        <p:spPr>
          <a:xfrm>
            <a:off x="11165700" y="5439600"/>
            <a:ext cx="6525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제작대</a:t>
            </a:r>
            <a:endParaRPr sz="11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4" name="Google Shape;334;g276ca96e17d_1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42500" y="1980838"/>
            <a:ext cx="6248400" cy="4619625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g276ca96e17d_1_0"/>
          <p:cNvSpPr txBox="1">
            <a:spLocks noGrp="1"/>
          </p:cNvSpPr>
          <p:nvPr>
            <p:ph type="title"/>
          </p:nvPr>
        </p:nvSpPr>
        <p:spPr>
          <a:xfrm>
            <a:off x="-17265" y="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0000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</a:pPr>
            <a:r>
              <a:rPr lang="ko-KR"/>
              <a:t>배틀</a:t>
            </a:r>
            <a:endParaRPr/>
          </a:p>
        </p:txBody>
      </p:sp>
      <p:sp>
        <p:nvSpPr>
          <p:cNvPr id="336" name="Google Shape;336;g276ca96e17d_1_0"/>
          <p:cNvSpPr txBox="1">
            <a:spLocks noGrp="1"/>
          </p:cNvSpPr>
          <p:nvPr>
            <p:ph type="body" idx="1"/>
          </p:nvPr>
        </p:nvSpPr>
        <p:spPr>
          <a:xfrm>
            <a:off x="-17265" y="1600200"/>
            <a:ext cx="3932100" cy="383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0000" tIns="45700" rIns="91425" bIns="45700" anchor="t" anchorCtr="0">
            <a:normAutofit/>
          </a:bodyPr>
          <a:lstStyle/>
          <a:p>
            <a:pPr marL="285750" lvl="0" indent="-269875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350"/>
              <a:buChar char="•"/>
            </a:pPr>
            <a:r>
              <a:rPr lang="ko-KR" sz="1350"/>
              <a:t>발판의 배치에 따라 사이클 형성</a:t>
            </a:r>
            <a:endParaRPr sz="1350"/>
          </a:p>
          <a:p>
            <a:pPr marL="285750" lvl="0" indent="-269875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350"/>
              <a:buChar char="•"/>
            </a:pPr>
            <a:r>
              <a:rPr lang="ko-KR" sz="1350"/>
              <a:t>적을 사이클의 교차점으로 유도하는 전투 스타일</a:t>
            </a:r>
            <a:endParaRPr sz="1350"/>
          </a:p>
          <a:p>
            <a:pPr marL="285750" lvl="0" indent="-269875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350"/>
              <a:buChar char="•"/>
            </a:pPr>
            <a:r>
              <a:rPr lang="ko-KR" sz="1350"/>
              <a:t>기본조작 : 방향키 이동</a:t>
            </a:r>
            <a:endParaRPr sz="1350"/>
          </a:p>
          <a:p>
            <a:pPr marL="285750" lvl="0" indent="-269875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350"/>
              <a:buChar char="•"/>
            </a:pPr>
            <a:r>
              <a:rPr lang="ko-KR" sz="1350"/>
              <a:t>버튼 이벤트 액션 : 밟고 있는 블록의 액션</a:t>
            </a:r>
            <a:endParaRPr sz="1350"/>
          </a:p>
          <a:p>
            <a:pPr marL="285750" lvl="0" indent="-269875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350"/>
              <a:buChar char="•"/>
            </a:pPr>
            <a:r>
              <a:rPr lang="ko-KR" sz="1350"/>
              <a:t>액션 유형 : 이동(녹색,청색) 공격(적색)</a:t>
            </a:r>
            <a:endParaRPr sz="1350"/>
          </a:p>
        </p:txBody>
      </p:sp>
      <p:sp>
        <p:nvSpPr>
          <p:cNvPr id="337" name="Google Shape;337;g276ca96e17d_1_0"/>
          <p:cNvSpPr/>
          <p:nvPr/>
        </p:nvSpPr>
        <p:spPr>
          <a:xfrm>
            <a:off x="8156200" y="2079325"/>
            <a:ext cx="1221000" cy="305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Malgun Gothic"/>
                <a:ea typeface="Malgun Gothic"/>
                <a:cs typeface="Malgun Gothic"/>
                <a:sym typeface="Malgun Gothic"/>
              </a:rPr>
              <a:t>사이클 1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8" name="Google Shape;338;g276ca96e17d_1_0"/>
          <p:cNvSpPr/>
          <p:nvPr/>
        </p:nvSpPr>
        <p:spPr>
          <a:xfrm>
            <a:off x="8423250" y="5639925"/>
            <a:ext cx="1221000" cy="305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Malgun Gothic"/>
                <a:ea typeface="Malgun Gothic"/>
                <a:cs typeface="Malgun Gothic"/>
                <a:sym typeface="Malgun Gothic"/>
              </a:rPr>
              <a:t>사이클 2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39" name="Google Shape;339;g276ca96e17d_1_0" title="배틀 루프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4025" y="3811700"/>
            <a:ext cx="4957825" cy="2788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"/>
          <p:cNvSpPr txBox="1">
            <a:spLocks noGrp="1"/>
          </p:cNvSpPr>
          <p:nvPr>
            <p:ph type="title"/>
          </p:nvPr>
        </p:nvSpPr>
        <p:spPr>
          <a:xfrm>
            <a:off x="-17265" y="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0000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</a:pPr>
            <a:r>
              <a:rPr lang="ko-KR"/>
              <a:t>메인 콘텐츠</a:t>
            </a:r>
            <a:endParaRPr/>
          </a:p>
        </p:txBody>
      </p:sp>
      <p:grpSp>
        <p:nvGrpSpPr>
          <p:cNvPr id="109" name="Google Shape;109;p2"/>
          <p:cNvGrpSpPr/>
          <p:nvPr/>
        </p:nvGrpSpPr>
        <p:grpSpPr>
          <a:xfrm>
            <a:off x="4509531" y="691036"/>
            <a:ext cx="7461411" cy="5216153"/>
            <a:chOff x="1082583" y="5206"/>
            <a:chExt cx="10444218" cy="7301386"/>
          </a:xfrm>
        </p:grpSpPr>
        <p:pic>
          <p:nvPicPr>
            <p:cNvPr id="110" name="Google Shape;110;p2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8119163" y="3294377"/>
              <a:ext cx="3329603" cy="349171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1" name="Google Shape;111;p2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7436228" y="378282"/>
              <a:ext cx="3329602" cy="2979118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12" name="Google Shape;112;p2"/>
            <p:cNvGrpSpPr/>
            <p:nvPr/>
          </p:nvGrpSpPr>
          <p:grpSpPr>
            <a:xfrm>
              <a:off x="1156579" y="735548"/>
              <a:ext cx="2649268" cy="2718477"/>
              <a:chOff x="7199551" y="181263"/>
              <a:chExt cx="3007951" cy="3086530"/>
            </a:xfrm>
          </p:grpSpPr>
          <p:pic>
            <p:nvPicPr>
              <p:cNvPr id="113" name="Google Shape;113;p2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7199551" y="181263"/>
                <a:ext cx="2686424" cy="261974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14" name="Google Shape;114;p2"/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>
                <a:off x="9092921" y="2175444"/>
                <a:ext cx="1114581" cy="106694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15" name="Google Shape;115;p2"/>
              <p:cNvPicPr preferRelativeResize="0"/>
              <p:nvPr/>
            </p:nvPicPr>
            <p:blipFill rotWithShape="1">
              <a:blip r:embed="rId7">
                <a:alphaModFix/>
              </a:blip>
              <a:srcRect/>
              <a:stretch/>
            </p:blipFill>
            <p:spPr>
              <a:xfrm>
                <a:off x="7280496" y="2334213"/>
                <a:ext cx="847843" cy="93358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16" name="Google Shape;116;p2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4089360" y="5827448"/>
              <a:ext cx="3762900" cy="12098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7" name="Google Shape;117;p2"/>
            <p:cNvPicPr preferRelativeResize="0"/>
            <p:nvPr/>
          </p:nvPicPr>
          <p:blipFill rotWithShape="1">
            <a:blip r:embed="rId9">
              <a:alphaModFix/>
            </a:blip>
            <a:srcRect t="8276"/>
            <a:stretch/>
          </p:blipFill>
          <p:spPr>
            <a:xfrm>
              <a:off x="3876938" y="5206"/>
              <a:ext cx="2810267" cy="253400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8" name="Google Shape;118;p2"/>
            <p:cNvPicPr preferRelativeResize="0"/>
            <p:nvPr/>
          </p:nvPicPr>
          <p:blipFill rotWithShape="1">
            <a:blip r:embed="rId10">
              <a:alphaModFix/>
            </a:blip>
            <a:srcRect t="9221"/>
            <a:stretch/>
          </p:blipFill>
          <p:spPr>
            <a:xfrm>
              <a:off x="4851592" y="2230626"/>
              <a:ext cx="1810003" cy="230033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9" name="Google Shape;119;p2"/>
            <p:cNvSpPr/>
            <p:nvPr/>
          </p:nvSpPr>
          <p:spPr>
            <a:xfrm rot="-1334520">
              <a:off x="7081219" y="1769136"/>
              <a:ext cx="790605" cy="1314381"/>
            </a:xfrm>
            <a:prstGeom prst="curvedRightArrow">
              <a:avLst>
                <a:gd name="adj1" fmla="val 25000"/>
                <a:gd name="adj2" fmla="val 50000"/>
                <a:gd name="adj3" fmla="val 25000"/>
              </a:avLst>
            </a:prstGeom>
            <a:solidFill>
              <a:schemeClr val="accent1"/>
            </a:solidFill>
            <a:ln w="12700" cap="flat" cmpd="sng">
              <a:solidFill>
                <a:srgbClr val="1C305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20" name="Google Shape;120;p2"/>
            <p:cNvSpPr/>
            <p:nvPr/>
          </p:nvSpPr>
          <p:spPr>
            <a:xfrm rot="9465480">
              <a:off x="10516850" y="1057009"/>
              <a:ext cx="790605" cy="1314381"/>
            </a:xfrm>
            <a:prstGeom prst="curvedRightArrow">
              <a:avLst>
                <a:gd name="adj1" fmla="val 25000"/>
                <a:gd name="adj2" fmla="val 50000"/>
                <a:gd name="adj3" fmla="val 25000"/>
              </a:avLst>
            </a:prstGeom>
            <a:solidFill>
              <a:schemeClr val="accent1"/>
            </a:solidFill>
            <a:ln w="12700" cap="flat" cmpd="sng">
              <a:solidFill>
                <a:srgbClr val="1C305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121" name="Google Shape;121;p2"/>
            <p:cNvGrpSpPr/>
            <p:nvPr/>
          </p:nvGrpSpPr>
          <p:grpSpPr>
            <a:xfrm>
              <a:off x="1082583" y="5211206"/>
              <a:ext cx="2174534" cy="2095386"/>
              <a:chOff x="1512587" y="5552659"/>
              <a:chExt cx="2174534" cy="2095386"/>
            </a:xfrm>
          </p:grpSpPr>
          <p:pic>
            <p:nvPicPr>
              <p:cNvPr id="122" name="Google Shape;122;p2"/>
              <p:cNvPicPr preferRelativeResize="0"/>
              <p:nvPr/>
            </p:nvPicPr>
            <p:blipFill rotWithShape="1">
              <a:blip r:embed="rId11">
                <a:alphaModFix/>
              </a:blip>
              <a:srcRect/>
              <a:stretch/>
            </p:blipFill>
            <p:spPr>
              <a:xfrm>
                <a:off x="1747724" y="6076201"/>
                <a:ext cx="1857634" cy="157184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3" name="Google Shape;123;p2" descr="포함된 이미지: "/>
              <p:cNvPicPr preferRelativeResize="0"/>
              <p:nvPr/>
            </p:nvPicPr>
            <p:blipFill rotWithShape="1">
              <a:blip r:embed="rId12">
                <a:alphaModFix/>
              </a:blip>
              <a:srcRect t="69431"/>
              <a:stretch/>
            </p:blipFill>
            <p:spPr>
              <a:xfrm>
                <a:off x="1512587" y="5552659"/>
                <a:ext cx="2174534" cy="87389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124" name="Google Shape;124;p2"/>
          <p:cNvSpPr txBox="1">
            <a:spLocks noGrp="1"/>
          </p:cNvSpPr>
          <p:nvPr>
            <p:ph type="body" idx="1"/>
          </p:nvPr>
        </p:nvSpPr>
        <p:spPr>
          <a:xfrm>
            <a:off x="-17265" y="16002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0000" tIns="45700" rIns="91425" bIns="45700" anchor="t" anchorCtr="0">
            <a:normAutofit fontScale="85000" lnSpcReduction="10000"/>
          </a:bodyPr>
          <a:lstStyle/>
          <a:p>
            <a:pPr marL="285750" lvl="0" indent="-27051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ko-KR"/>
              <a:t>동료들이 마왕을 봉인하고 있습니다.</a:t>
            </a:r>
            <a:endParaRPr/>
          </a:p>
          <a:p>
            <a:pPr marL="285750" lvl="0" indent="-27051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ko-KR"/>
              <a:t>봉인이 유지되는 동안 마왕을 쓰러트릴 방법을 찾아야 합니다.</a:t>
            </a:r>
            <a:endParaRPr/>
          </a:p>
          <a:p>
            <a:pPr marL="285750" lvl="0" indent="-27051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ko-KR"/>
              <a:t>플레이어는 </a:t>
            </a:r>
            <a:r>
              <a:rPr lang="ko-KR">
                <a:solidFill>
                  <a:schemeClr val="accent5"/>
                </a:solidFill>
              </a:rPr>
              <a:t>육면체를 조작</a:t>
            </a:r>
            <a:r>
              <a:rPr lang="ko-KR"/>
              <a:t>해서 퍼즐을  해결하고 숨겨져 있는 성유물을 찾아야 합니다.</a:t>
            </a:r>
            <a:endParaRPr/>
          </a:p>
          <a:p>
            <a:pPr marL="285750" lvl="0" indent="-27051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ko-KR"/>
              <a:t>제한시간이 지나면 마왕의 봉인이 풀리고 성유물이 발동됩니다.</a:t>
            </a:r>
            <a:endParaRPr/>
          </a:p>
          <a:p>
            <a:pPr marL="285750" lvl="0" indent="-27051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ko-KR"/>
              <a:t>성유물이 마왕에게 충분한 피해를 가하면 마왕이 쓰러지고 승리하게 됩니다.</a:t>
            </a:r>
            <a:endParaRPr/>
          </a:p>
          <a:p>
            <a:pPr marL="285750" lvl="0" indent="-27051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ko-KR"/>
              <a:t>하지만 부족했을 경우엔 너무나 강력한 마왕에게 패배하게 될 것입니다.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3"/>
          <p:cNvSpPr txBox="1">
            <a:spLocks noGrp="1"/>
          </p:cNvSpPr>
          <p:nvPr>
            <p:ph type="title"/>
          </p:nvPr>
        </p:nvSpPr>
        <p:spPr>
          <a:xfrm>
            <a:off x="-17265" y="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0000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</a:pPr>
            <a:r>
              <a:rPr lang="ko-KR"/>
              <a:t>플레이의 작용요소</a:t>
            </a:r>
            <a:endParaRPr/>
          </a:p>
        </p:txBody>
      </p:sp>
      <p:sp>
        <p:nvSpPr>
          <p:cNvPr id="130" name="Google Shape;130;p3"/>
          <p:cNvSpPr txBox="1">
            <a:spLocks noGrp="1"/>
          </p:cNvSpPr>
          <p:nvPr>
            <p:ph type="body" idx="1"/>
          </p:nvPr>
        </p:nvSpPr>
        <p:spPr>
          <a:xfrm>
            <a:off x="-17265" y="1600200"/>
            <a:ext cx="3932237" cy="3839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0000" tIns="45700" rIns="91425" bIns="45700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ko-KR" sz="1350"/>
              <a:t>[조작]</a:t>
            </a:r>
            <a:endParaRPr sz="1350"/>
          </a:p>
          <a:p>
            <a:pPr marL="285750" lvl="0" indent="-269875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</a:pPr>
            <a:r>
              <a:rPr lang="ko-KR" sz="1350"/>
              <a:t>플레이어는 기본 조작과 </a:t>
            </a:r>
            <a:r>
              <a:rPr lang="ko-KR" sz="1350">
                <a:solidFill>
                  <a:schemeClr val="accent5"/>
                </a:solidFill>
              </a:rPr>
              <a:t>버튼 이벤트 액션</a:t>
            </a:r>
            <a:r>
              <a:rPr lang="ko-KR" sz="1350"/>
              <a:t>을 활용해서 퍼즐을 해결합니다.</a:t>
            </a:r>
            <a:endParaRPr sz="1350"/>
          </a:p>
          <a:p>
            <a:pPr marL="285750" lvl="0" indent="-269875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</a:pPr>
            <a:r>
              <a:rPr lang="ko-KR" sz="1350"/>
              <a:t>기본 조작은 이동, 점프와 같은 고정된 움직임입니다.</a:t>
            </a:r>
            <a:endParaRPr sz="1350"/>
          </a:p>
          <a:p>
            <a:pPr marL="285750" lvl="0" indent="-269875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</a:pPr>
            <a:r>
              <a:rPr lang="ko-KR" sz="1350"/>
              <a:t>버튼 이벤트 액션은 캐릭터가 밟고 있는 블록의 이벤트를 가져오기 때문에 매번 바뀝니다.</a:t>
            </a:r>
            <a:endParaRPr sz="1350"/>
          </a:p>
          <a:p>
            <a:pPr marL="285750" lvl="0" indent="-269875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</a:pPr>
            <a:r>
              <a:rPr lang="ko-KR" sz="1350"/>
              <a:t>버튼 이벤트 액션은 퍼즐을 해결하는 핵심 요소입니다.</a:t>
            </a:r>
            <a:endParaRPr sz="1350"/>
          </a:p>
        </p:txBody>
      </p:sp>
      <p:pic>
        <p:nvPicPr>
          <p:cNvPr id="131" name="Google Shape;131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19612" y="910431"/>
            <a:ext cx="3152775" cy="519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038128" y="1009845"/>
            <a:ext cx="3524250" cy="299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7" name="Google Shape;137;p4"/>
          <p:cNvGrpSpPr/>
          <p:nvPr/>
        </p:nvGrpSpPr>
        <p:grpSpPr>
          <a:xfrm>
            <a:off x="3914972" y="800100"/>
            <a:ext cx="8114331" cy="4871208"/>
            <a:chOff x="314004" y="266456"/>
            <a:chExt cx="10980022" cy="6591544"/>
          </a:xfrm>
        </p:grpSpPr>
        <p:pic>
          <p:nvPicPr>
            <p:cNvPr id="138" name="Google Shape;138;p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8650652" y="3620631"/>
              <a:ext cx="2543530" cy="241016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9" name="Google Shape;139;p4"/>
            <p:cNvSpPr/>
            <p:nvPr/>
          </p:nvSpPr>
          <p:spPr>
            <a:xfrm>
              <a:off x="2500603" y="681135"/>
              <a:ext cx="1814076" cy="2221995"/>
            </a:xfrm>
            <a:prstGeom prst="rect">
              <a:avLst/>
            </a:prstGeom>
            <a:noFill/>
            <a:ln w="28575" cap="flat" cmpd="sng">
              <a:solidFill>
                <a:schemeClr val="accent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35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버튼 이벤트 액션</a:t>
              </a:r>
              <a:endParaRPr sz="1350"/>
            </a:p>
          </p:txBody>
        </p:sp>
        <p:grpSp>
          <p:nvGrpSpPr>
            <p:cNvPr id="140" name="Google Shape;140;p4"/>
            <p:cNvGrpSpPr/>
            <p:nvPr/>
          </p:nvGrpSpPr>
          <p:grpSpPr>
            <a:xfrm flipH="1">
              <a:off x="314004" y="266456"/>
              <a:ext cx="9856452" cy="3076717"/>
              <a:chOff x="743373" y="3988404"/>
              <a:chExt cx="9856452" cy="3076717"/>
            </a:xfrm>
          </p:grpSpPr>
          <p:pic>
            <p:nvPicPr>
              <p:cNvPr id="141" name="Google Shape;141;p4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743373" y="3988404"/>
                <a:ext cx="3234865" cy="3076717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142" name="Google Shape;142;p4"/>
              <p:cNvGrpSpPr/>
              <p:nvPr/>
            </p:nvGrpSpPr>
            <p:grpSpPr>
              <a:xfrm>
                <a:off x="4024145" y="4064692"/>
                <a:ext cx="6575680" cy="2391109"/>
                <a:chOff x="4024145" y="4064692"/>
                <a:chExt cx="6575680" cy="2391109"/>
              </a:xfrm>
            </p:grpSpPr>
            <p:pic>
              <p:nvPicPr>
                <p:cNvPr id="143" name="Google Shape;143;p4"/>
                <p:cNvPicPr preferRelativeResize="0"/>
                <p:nvPr/>
              </p:nvPicPr>
              <p:blipFill rotWithShape="1">
                <a:blip r:embed="rId5">
                  <a:alphaModFix/>
                </a:blip>
                <a:srcRect r="21312"/>
                <a:stretch/>
              </p:blipFill>
              <p:spPr>
                <a:xfrm>
                  <a:off x="4926838" y="4956473"/>
                  <a:ext cx="1334279" cy="1238423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44" name="Google Shape;144;p4"/>
                <p:cNvPicPr preferRelativeResize="0"/>
                <p:nvPr/>
              </p:nvPicPr>
              <p:blipFill rotWithShape="1">
                <a:blip r:embed="rId6">
                  <a:alphaModFix/>
                </a:blip>
                <a:srcRect/>
                <a:stretch/>
              </p:blipFill>
              <p:spPr>
                <a:xfrm flipH="1">
                  <a:off x="8504033" y="4064692"/>
                  <a:ext cx="2095792" cy="239110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145" name="Google Shape;145;p4"/>
                <p:cNvSpPr/>
                <p:nvPr/>
              </p:nvSpPr>
              <p:spPr>
                <a:xfrm>
                  <a:off x="4024145" y="5110330"/>
                  <a:ext cx="1334278" cy="535564"/>
                </a:xfrm>
                <a:prstGeom prst="leftArrow">
                  <a:avLst>
                    <a:gd name="adj1" fmla="val 50000"/>
                    <a:gd name="adj2" fmla="val 50000"/>
                  </a:avLst>
                </a:prstGeom>
                <a:solidFill>
                  <a:schemeClr val="accent1"/>
                </a:solidFill>
                <a:ln w="12700" cap="flat" cmpd="sng">
                  <a:solidFill>
                    <a:srgbClr val="1C3052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-KR" sz="1200">
                      <a:solidFill>
                        <a:schemeClr val="lt1"/>
                      </a:solidFill>
                      <a:latin typeface="Malgun Gothic"/>
                      <a:ea typeface="Malgun Gothic"/>
                      <a:cs typeface="Malgun Gothic"/>
                      <a:sym typeface="Malgun Gothic"/>
                    </a:rPr>
                    <a:t>진입</a:t>
                  </a:r>
                  <a:endParaRPr/>
                </a:p>
              </p:txBody>
            </p:sp>
            <p:sp>
              <p:nvSpPr>
                <p:cNvPr id="146" name="Google Shape;146;p4"/>
                <p:cNvSpPr/>
                <p:nvPr/>
              </p:nvSpPr>
              <p:spPr>
                <a:xfrm>
                  <a:off x="6759020" y="4739328"/>
                  <a:ext cx="1334278" cy="535564"/>
                </a:xfrm>
                <a:prstGeom prst="leftArrow">
                  <a:avLst>
                    <a:gd name="adj1" fmla="val 50000"/>
                    <a:gd name="adj2" fmla="val 50000"/>
                  </a:avLst>
                </a:prstGeom>
                <a:solidFill>
                  <a:schemeClr val="accent1"/>
                </a:solidFill>
                <a:ln w="12700" cap="flat" cmpd="sng">
                  <a:solidFill>
                    <a:srgbClr val="1C3052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-KR" sz="1200">
                      <a:solidFill>
                        <a:schemeClr val="lt1"/>
                      </a:solidFill>
                      <a:latin typeface="Malgun Gothic"/>
                      <a:ea typeface="Malgun Gothic"/>
                      <a:cs typeface="Malgun Gothic"/>
                      <a:sym typeface="Malgun Gothic"/>
                    </a:rPr>
                    <a:t>퍼즐</a:t>
                  </a:r>
                  <a:endParaRPr/>
                </a:p>
              </p:txBody>
            </p:sp>
            <p:sp>
              <p:nvSpPr>
                <p:cNvPr id="147" name="Google Shape;147;p4"/>
                <p:cNvSpPr/>
                <p:nvPr/>
              </p:nvSpPr>
              <p:spPr>
                <a:xfrm>
                  <a:off x="6759020" y="5651915"/>
                  <a:ext cx="1334278" cy="535564"/>
                </a:xfrm>
                <a:prstGeom prst="leftArrow">
                  <a:avLst>
                    <a:gd name="adj1" fmla="val 50000"/>
                    <a:gd name="adj2" fmla="val 50000"/>
                  </a:avLst>
                </a:prstGeom>
                <a:solidFill>
                  <a:schemeClr val="accent1"/>
                </a:solidFill>
                <a:ln w="12700" cap="flat" cmpd="sng">
                  <a:solidFill>
                    <a:srgbClr val="1C3052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-KR" sz="1200">
                      <a:solidFill>
                        <a:schemeClr val="lt1"/>
                      </a:solidFill>
                      <a:latin typeface="Malgun Gothic"/>
                      <a:ea typeface="Malgun Gothic"/>
                      <a:cs typeface="Malgun Gothic"/>
                      <a:sym typeface="Malgun Gothic"/>
                    </a:rPr>
                    <a:t>크래프팅</a:t>
                  </a:r>
                  <a:endParaRPr sz="1200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148" name="Google Shape;148;p4"/>
                <p:cNvSpPr txBox="1"/>
                <p:nvPr/>
              </p:nvSpPr>
              <p:spPr>
                <a:xfrm>
                  <a:off x="4926846" y="4718820"/>
                  <a:ext cx="1607700" cy="4062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sp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-KR" sz="135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  <a:sym typeface="Malgun Gothic"/>
                    </a:rPr>
                    <a:t>장애물 제거</a:t>
                  </a:r>
                  <a:endParaRPr sz="1350"/>
                </a:p>
              </p:txBody>
            </p:sp>
          </p:grpSp>
        </p:grpSp>
        <p:pic>
          <p:nvPicPr>
            <p:cNvPr id="149" name="Google Shape;149;p4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423107" y="4190628"/>
              <a:ext cx="2543530" cy="26673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" name="Google Shape;150;p4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4379248" y="4582625"/>
              <a:ext cx="1846476" cy="218166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1" name="Google Shape;151;p4"/>
            <p:cNvSpPr/>
            <p:nvPr/>
          </p:nvSpPr>
          <p:spPr>
            <a:xfrm rot="-534933">
              <a:off x="6698342" y="5256532"/>
              <a:ext cx="1695687" cy="535564"/>
            </a:xfrm>
            <a:prstGeom prst="leftArrow">
              <a:avLst>
                <a:gd name="adj1" fmla="val 50000"/>
                <a:gd name="adj2" fmla="val 50000"/>
              </a:avLst>
            </a:prstGeom>
            <a:solidFill>
              <a:schemeClr val="accent1"/>
            </a:solidFill>
            <a:ln w="12700" cap="flat" cmpd="sng">
              <a:solidFill>
                <a:srgbClr val="1C305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성유물 획득</a:t>
              </a:r>
              <a:endParaRPr/>
            </a:p>
          </p:txBody>
        </p:sp>
        <p:sp>
          <p:nvSpPr>
            <p:cNvPr id="152" name="Google Shape;152;p4"/>
            <p:cNvSpPr/>
            <p:nvPr/>
          </p:nvSpPr>
          <p:spPr>
            <a:xfrm rot="4433690">
              <a:off x="10094856" y="2647907"/>
              <a:ext cx="1188510" cy="916088"/>
            </a:xfrm>
            <a:prstGeom prst="curvedDownArrow">
              <a:avLst>
                <a:gd name="adj1" fmla="val 25000"/>
                <a:gd name="adj2" fmla="val 50000"/>
                <a:gd name="adj3" fmla="val 25000"/>
              </a:avLst>
            </a:prstGeom>
            <a:solidFill>
              <a:schemeClr val="accent1"/>
            </a:solidFill>
            <a:ln w="12700" cap="flat" cmpd="sng">
              <a:solidFill>
                <a:srgbClr val="1C305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53" name="Google Shape;153;p4"/>
            <p:cNvSpPr txBox="1"/>
            <p:nvPr/>
          </p:nvSpPr>
          <p:spPr>
            <a:xfrm>
              <a:off x="10146301" y="2514071"/>
              <a:ext cx="666356" cy="3748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퍼즐</a:t>
              </a:r>
              <a:endParaRPr/>
            </a:p>
          </p:txBody>
        </p:sp>
      </p:grpSp>
      <p:sp>
        <p:nvSpPr>
          <p:cNvPr id="154" name="Google Shape;154;p4"/>
          <p:cNvSpPr txBox="1">
            <a:spLocks noGrp="1"/>
          </p:cNvSpPr>
          <p:nvPr>
            <p:ph type="title"/>
          </p:nvPr>
        </p:nvSpPr>
        <p:spPr>
          <a:xfrm>
            <a:off x="-17265" y="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0000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</a:pPr>
            <a:r>
              <a:rPr lang="ko-KR"/>
              <a:t>플레이의 작용요소</a:t>
            </a:r>
            <a:endParaRPr/>
          </a:p>
        </p:txBody>
      </p:sp>
      <p:sp>
        <p:nvSpPr>
          <p:cNvPr id="155" name="Google Shape;155;p4"/>
          <p:cNvSpPr txBox="1">
            <a:spLocks noGrp="1"/>
          </p:cNvSpPr>
          <p:nvPr>
            <p:ph type="body" idx="1"/>
          </p:nvPr>
        </p:nvSpPr>
        <p:spPr>
          <a:xfrm>
            <a:off x="-17265" y="1600200"/>
            <a:ext cx="3932237" cy="3839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0000" tIns="45700" rIns="91425" bIns="45700" anchor="t" anchorCtr="0">
            <a:normAutofit/>
          </a:bodyPr>
          <a:lstStyle/>
          <a:p>
            <a:pPr marL="0" lvl="0" indent="0" algn="just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ko-KR" sz="1350"/>
              <a:t>[선택]</a:t>
            </a:r>
            <a:endParaRPr sz="1350"/>
          </a:p>
          <a:p>
            <a:pPr marL="285750" lvl="0" indent="-269875" algn="just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</a:pPr>
            <a:r>
              <a:rPr lang="ko-KR" sz="1350"/>
              <a:t>플레이어는 </a:t>
            </a:r>
            <a:r>
              <a:rPr lang="ko-KR" sz="1350">
                <a:solidFill>
                  <a:schemeClr val="accent5"/>
                </a:solidFill>
              </a:rPr>
              <a:t>육면체를 회전시켜 </a:t>
            </a:r>
            <a:r>
              <a:rPr lang="ko-KR" sz="1350"/>
              <a:t>플레이 할 영역을 선택합니다.</a:t>
            </a:r>
            <a:endParaRPr sz="1350"/>
          </a:p>
          <a:p>
            <a:pPr marL="285750" lvl="0" indent="-269875" algn="just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</a:pPr>
            <a:r>
              <a:rPr lang="ko-KR" sz="1350"/>
              <a:t>제한시간 내에 더 많은 퍼즐을 풀어야 하기 때문에 빠른 판단이 필요합니다.</a:t>
            </a:r>
            <a:endParaRPr sz="1350"/>
          </a:p>
          <a:p>
            <a:pPr marL="285750" lvl="0" indent="-269875" algn="just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</a:pPr>
            <a:r>
              <a:rPr lang="ko-KR" sz="1350"/>
              <a:t>육면체의 한 면에는 퍼즐을 푸는 공간인 작은 육면체가 있습니다.</a:t>
            </a:r>
            <a:endParaRPr sz="1350"/>
          </a:p>
          <a:p>
            <a:pPr marL="285750" lvl="0" indent="-269875" algn="just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</a:pPr>
            <a:r>
              <a:rPr lang="ko-KR" sz="1350"/>
              <a:t>해당 면의 작은 육면체들의 퍼즐을 모두 풀면 성유물을 활성화 할 수 있습니다.</a:t>
            </a:r>
            <a:endParaRPr sz="1350"/>
          </a:p>
        </p:txBody>
      </p:sp>
      <p:cxnSp>
        <p:nvCxnSpPr>
          <p:cNvPr id="156" name="Google Shape;156;p4"/>
          <p:cNvCxnSpPr>
            <a:stCxn id="157" idx="0"/>
          </p:cNvCxnSpPr>
          <p:nvPr/>
        </p:nvCxnSpPr>
        <p:spPr>
          <a:xfrm rot="10800000">
            <a:off x="10401296" y="4648072"/>
            <a:ext cx="266400" cy="10311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58" name="Google Shape;158;p4"/>
          <p:cNvCxnSpPr>
            <a:stCxn id="157" idx="0"/>
          </p:cNvCxnSpPr>
          <p:nvPr/>
        </p:nvCxnSpPr>
        <p:spPr>
          <a:xfrm rot="10800000" flipH="1">
            <a:off x="10667696" y="4495672"/>
            <a:ext cx="467400" cy="11835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57" name="Google Shape;157;p4"/>
          <p:cNvSpPr txBox="1"/>
          <p:nvPr/>
        </p:nvSpPr>
        <p:spPr>
          <a:xfrm>
            <a:off x="10163391" y="5679172"/>
            <a:ext cx="1008609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작은 육면체</a:t>
            </a:r>
            <a:endParaRPr/>
          </a:p>
        </p:txBody>
      </p:sp>
      <p:sp>
        <p:nvSpPr>
          <p:cNvPr id="159" name="Google Shape;159;p4"/>
          <p:cNvSpPr txBox="1"/>
          <p:nvPr/>
        </p:nvSpPr>
        <p:spPr>
          <a:xfrm>
            <a:off x="9254850" y="599125"/>
            <a:ext cx="1436400" cy="34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5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&lt;퍼즐 영역&gt;</a:t>
            </a:r>
            <a:endParaRPr sz="135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5"/>
          <p:cNvSpPr txBox="1">
            <a:spLocks noGrp="1"/>
          </p:cNvSpPr>
          <p:nvPr>
            <p:ph type="title"/>
          </p:nvPr>
        </p:nvSpPr>
        <p:spPr>
          <a:xfrm>
            <a:off x="-17265" y="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0000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</a:pPr>
            <a:r>
              <a:rPr lang="ko-KR"/>
              <a:t>블록의 특성</a:t>
            </a:r>
            <a:endParaRPr/>
          </a:p>
        </p:txBody>
      </p:sp>
      <p:sp>
        <p:nvSpPr>
          <p:cNvPr id="165" name="Google Shape;165;p5"/>
          <p:cNvSpPr txBox="1">
            <a:spLocks noGrp="1"/>
          </p:cNvSpPr>
          <p:nvPr>
            <p:ph type="body" idx="1"/>
          </p:nvPr>
        </p:nvSpPr>
        <p:spPr>
          <a:xfrm>
            <a:off x="-17265" y="1600200"/>
            <a:ext cx="3932237" cy="3839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0000" tIns="45700" rIns="91425" bIns="45700" anchor="t" anchorCtr="0">
            <a:norm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None/>
            </a:pPr>
            <a:r>
              <a:rPr lang="ko-KR" sz="1350">
                <a:solidFill>
                  <a:schemeClr val="accent5"/>
                </a:solidFill>
              </a:rPr>
              <a:t>육면체가 회전하면</a:t>
            </a:r>
            <a:r>
              <a:rPr lang="ko-KR" sz="1350"/>
              <a:t> 블록의 특성이 변화합니다.</a:t>
            </a:r>
            <a:endParaRPr sz="1350"/>
          </a:p>
          <a:p>
            <a:pPr marL="285750" lvl="0" indent="-269875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</a:pPr>
            <a:r>
              <a:rPr lang="ko-KR" sz="1350"/>
              <a:t>파괴가 가능하게 바뀝니다.</a:t>
            </a:r>
            <a:endParaRPr sz="1350"/>
          </a:p>
          <a:p>
            <a:pPr marL="285750" lvl="0" indent="-269875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</a:pPr>
            <a:r>
              <a:rPr lang="ko-KR" sz="1350"/>
              <a:t>통과할 수 있게 바뀝니다.</a:t>
            </a:r>
            <a:endParaRPr sz="1350"/>
          </a:p>
          <a:p>
            <a:pPr marL="285750" lvl="0" indent="-269875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</a:pPr>
            <a:r>
              <a:rPr lang="ko-KR" sz="1350"/>
              <a:t>이동할 수 있게 바뀝니다.</a:t>
            </a:r>
            <a:endParaRPr sz="1350"/>
          </a:p>
          <a:p>
            <a:pPr marL="285750" lvl="0" indent="-18415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350"/>
          </a:p>
          <a:p>
            <a:pPr marL="0" lvl="0" indent="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ko-KR" sz="1350"/>
              <a:t>이러한 변화를 활용하면 이동하지 못했던 공간으로 갈 수 있습니다.</a:t>
            </a:r>
            <a:endParaRPr sz="1350"/>
          </a:p>
          <a:p>
            <a:pPr marL="0" lvl="0" indent="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ko-KR" sz="1350"/>
              <a:t>계속해서 퍼즐을 풀어나갈 수 있습니다.</a:t>
            </a:r>
            <a:endParaRPr sz="1350"/>
          </a:p>
        </p:txBody>
      </p:sp>
      <p:grpSp>
        <p:nvGrpSpPr>
          <p:cNvPr id="166" name="Google Shape;166;p5"/>
          <p:cNvGrpSpPr/>
          <p:nvPr/>
        </p:nvGrpSpPr>
        <p:grpSpPr>
          <a:xfrm>
            <a:off x="6096000" y="2085448"/>
            <a:ext cx="3652911" cy="3354299"/>
            <a:chOff x="6096000" y="2085448"/>
            <a:chExt cx="3652911" cy="3354299"/>
          </a:xfrm>
        </p:grpSpPr>
        <p:pic>
          <p:nvPicPr>
            <p:cNvPr id="167" name="Google Shape;167;p5"/>
            <p:cNvPicPr preferRelativeResize="0"/>
            <p:nvPr/>
          </p:nvPicPr>
          <p:blipFill rotWithShape="1">
            <a:blip r:embed="rId3">
              <a:alphaModFix/>
            </a:blip>
            <a:srcRect r="21312"/>
            <a:stretch/>
          </p:blipFill>
          <p:spPr>
            <a:xfrm flipH="1">
              <a:off x="6626015" y="2513795"/>
              <a:ext cx="986044" cy="9152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8" name="Google Shape;168;p5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7980359" y="3977173"/>
              <a:ext cx="828791" cy="80973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9" name="Google Shape;169;p5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8691488" y="2085448"/>
              <a:ext cx="1057423" cy="8859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0" name="Google Shape;170;p5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6096000" y="4544272"/>
              <a:ext cx="771633" cy="8954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7"/>
          <p:cNvSpPr txBox="1">
            <a:spLocks noGrp="1"/>
          </p:cNvSpPr>
          <p:nvPr>
            <p:ph type="title"/>
          </p:nvPr>
        </p:nvSpPr>
        <p:spPr>
          <a:xfrm>
            <a:off x="-17265" y="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0000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</a:pPr>
            <a:r>
              <a:rPr lang="ko-KR"/>
              <a:t>목적</a:t>
            </a:r>
            <a:endParaRPr/>
          </a:p>
        </p:txBody>
      </p:sp>
      <p:sp>
        <p:nvSpPr>
          <p:cNvPr id="182" name="Google Shape;182;p7"/>
          <p:cNvSpPr txBox="1">
            <a:spLocks noGrp="1"/>
          </p:cNvSpPr>
          <p:nvPr>
            <p:ph type="body" idx="1"/>
          </p:nvPr>
        </p:nvSpPr>
        <p:spPr>
          <a:xfrm>
            <a:off x="-17265" y="1600200"/>
            <a:ext cx="3932237" cy="3839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0000" tIns="45700" rIns="91425" bIns="45700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50"/>
              <a:t>[이야기의 목적]</a:t>
            </a:r>
            <a:endParaRPr sz="1350"/>
          </a:p>
          <a:p>
            <a:pPr marL="285750" lvl="0" indent="-269875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350"/>
              <a:buChar char="•"/>
            </a:pPr>
            <a:r>
              <a:rPr lang="ko-KR" sz="1350">
                <a:solidFill>
                  <a:schemeClr val="accent5"/>
                </a:solidFill>
              </a:rPr>
              <a:t>마왕을 쓰러트려야 합니다</a:t>
            </a:r>
            <a:r>
              <a:rPr lang="ko-KR" sz="1350"/>
              <a:t>. 동료들의 노력으로 간신히 마왕을 봉인했지만, 마왕이 너무 강력한 탓에 봉인은 게임이 시작되고 3분이 지나면 풀립니다.</a:t>
            </a:r>
            <a:endParaRPr sz="1350"/>
          </a:p>
          <a:p>
            <a:pPr marL="285750" lvl="0" indent="-269875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350"/>
              <a:buChar char="•"/>
            </a:pPr>
            <a:r>
              <a:rPr lang="ko-KR" sz="1350"/>
              <a:t>마왕이 행동불능인 사이에 여러 차원에서 마왕을 쓰러트릴 성유물을 활성화 시켜야 합니다.</a:t>
            </a:r>
            <a:endParaRPr sz="1350"/>
          </a:p>
        </p:txBody>
      </p:sp>
      <p:pic>
        <p:nvPicPr>
          <p:cNvPr id="183" name="Google Shape;183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26757" y="2552368"/>
            <a:ext cx="4066780" cy="299725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4" name="Google Shape;184;p7"/>
          <p:cNvGrpSpPr/>
          <p:nvPr/>
        </p:nvGrpSpPr>
        <p:grpSpPr>
          <a:xfrm>
            <a:off x="4452544" y="711530"/>
            <a:ext cx="2776654" cy="2849190"/>
            <a:chOff x="4562394" y="1212797"/>
            <a:chExt cx="1892653" cy="1942096"/>
          </a:xfrm>
        </p:grpSpPr>
        <p:pic>
          <p:nvPicPr>
            <p:cNvPr id="185" name="Google Shape;185;p7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4562394" y="1212797"/>
              <a:ext cx="1690343" cy="16483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6" name="Google Shape;186;p7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5753734" y="2467569"/>
              <a:ext cx="701313" cy="67134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7" name="Google Shape;187;p7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4613326" y="2567469"/>
              <a:ext cx="533477" cy="58742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8"/>
          <p:cNvSpPr txBox="1">
            <a:spLocks noGrp="1"/>
          </p:cNvSpPr>
          <p:nvPr>
            <p:ph type="title"/>
          </p:nvPr>
        </p:nvSpPr>
        <p:spPr>
          <a:xfrm>
            <a:off x="-17265" y="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0000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</a:pPr>
            <a:r>
              <a:rPr lang="ko-KR"/>
              <a:t>목적</a:t>
            </a:r>
            <a:endParaRPr/>
          </a:p>
        </p:txBody>
      </p:sp>
      <p:sp>
        <p:nvSpPr>
          <p:cNvPr id="193" name="Google Shape;193;p8"/>
          <p:cNvSpPr txBox="1">
            <a:spLocks noGrp="1"/>
          </p:cNvSpPr>
          <p:nvPr>
            <p:ph type="body" idx="1"/>
          </p:nvPr>
        </p:nvSpPr>
        <p:spPr>
          <a:xfrm>
            <a:off x="-17265" y="1600200"/>
            <a:ext cx="3932237" cy="3839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0000" tIns="45700" rIns="91425" bIns="45700" anchor="t" anchorCtr="0">
            <a:norm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ko-KR" sz="1350"/>
              <a:t>[플레이의 목적]</a:t>
            </a:r>
            <a:endParaRPr sz="1350"/>
          </a:p>
          <a:p>
            <a:pPr marL="285750" lvl="0" indent="-269875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</a:pPr>
            <a:r>
              <a:rPr lang="ko-KR" sz="1350"/>
              <a:t>버튼 이벤트 액션을 똑똑하게 활용.</a:t>
            </a:r>
            <a:endParaRPr sz="1350"/>
          </a:p>
          <a:p>
            <a:pPr marL="285750" lvl="0" indent="-269875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</a:pPr>
            <a:r>
              <a:rPr lang="ko-KR" sz="1350"/>
              <a:t>버튼 이벤트 액션을 최대한 많이 사용하되 올바른 위치에서만 사용해야 합니다.</a:t>
            </a:r>
            <a:endParaRPr sz="1350"/>
          </a:p>
          <a:p>
            <a:pPr marL="285750" lvl="0" indent="-269875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</a:pPr>
            <a:r>
              <a:rPr lang="ko-KR" sz="1350"/>
              <a:t>잘못된 블록에서 발동하게 되면 </a:t>
            </a:r>
            <a:r>
              <a:rPr lang="ko-KR" sz="1350">
                <a:solidFill>
                  <a:srgbClr val="FF0000"/>
                </a:solidFill>
              </a:rPr>
              <a:t>방해요인</a:t>
            </a:r>
            <a:r>
              <a:rPr lang="ko-KR" sz="1350"/>
              <a:t>으로 작용할 수도 있습니다.</a:t>
            </a:r>
            <a:endParaRPr sz="1350"/>
          </a:p>
          <a:p>
            <a:pPr marL="285750" lvl="0" indent="-269875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350"/>
              <a:buFont typeface="Arial"/>
              <a:buChar char="•"/>
            </a:pPr>
            <a:r>
              <a:rPr lang="ko-KR" sz="1350">
                <a:solidFill>
                  <a:schemeClr val="accent5"/>
                </a:solidFill>
              </a:rPr>
              <a:t>신속한 판단</a:t>
            </a:r>
            <a:r>
              <a:rPr lang="ko-KR" sz="1350"/>
              <a:t>으로 플레이를 유리하게 이끌어보세요.</a:t>
            </a:r>
            <a:endParaRPr sz="1350"/>
          </a:p>
        </p:txBody>
      </p:sp>
      <p:pic>
        <p:nvPicPr>
          <p:cNvPr id="194" name="Google Shape;194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26757" y="2552368"/>
            <a:ext cx="4066780" cy="299725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5" name="Google Shape;195;p8"/>
          <p:cNvGrpSpPr/>
          <p:nvPr/>
        </p:nvGrpSpPr>
        <p:grpSpPr>
          <a:xfrm>
            <a:off x="4452544" y="711530"/>
            <a:ext cx="2776654" cy="2849190"/>
            <a:chOff x="4562394" y="1212797"/>
            <a:chExt cx="1892653" cy="1942096"/>
          </a:xfrm>
        </p:grpSpPr>
        <p:pic>
          <p:nvPicPr>
            <p:cNvPr id="196" name="Google Shape;196;p8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4562394" y="1212797"/>
              <a:ext cx="1690343" cy="16483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7" name="Google Shape;197;p8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5753734" y="2467569"/>
              <a:ext cx="701313" cy="67134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8" name="Google Shape;198;p8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4613326" y="2567469"/>
              <a:ext cx="533477" cy="58742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9"/>
          <p:cNvSpPr txBox="1">
            <a:spLocks noGrp="1"/>
          </p:cNvSpPr>
          <p:nvPr>
            <p:ph type="title"/>
          </p:nvPr>
        </p:nvSpPr>
        <p:spPr>
          <a:xfrm>
            <a:off x="-17265" y="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0000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</a:pPr>
            <a:r>
              <a:rPr lang="ko-KR"/>
              <a:t>봉인이 풀리면</a:t>
            </a:r>
            <a:endParaRPr/>
          </a:p>
        </p:txBody>
      </p:sp>
      <p:sp>
        <p:nvSpPr>
          <p:cNvPr id="204" name="Google Shape;204;p9"/>
          <p:cNvSpPr txBox="1">
            <a:spLocks noGrp="1"/>
          </p:cNvSpPr>
          <p:nvPr>
            <p:ph type="body" idx="1"/>
          </p:nvPr>
        </p:nvSpPr>
        <p:spPr>
          <a:xfrm>
            <a:off x="-17265" y="1600200"/>
            <a:ext cx="3932237" cy="3839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0000" tIns="45700" rIns="91425" bIns="45700" anchor="t" anchorCtr="0">
            <a:normAutofit/>
          </a:bodyPr>
          <a:lstStyle/>
          <a:p>
            <a:pPr marL="285750" lvl="0" indent="-269875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50"/>
              <a:buChar char="•"/>
            </a:pPr>
            <a:r>
              <a:rPr lang="ko-KR" sz="1350"/>
              <a:t>성유물이 발동됩니다.</a:t>
            </a:r>
            <a:endParaRPr sz="1350"/>
          </a:p>
          <a:p>
            <a:pPr marL="285750" lvl="0" indent="-269875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350"/>
              <a:buChar char="•"/>
            </a:pPr>
            <a:r>
              <a:rPr lang="ko-KR" sz="1350"/>
              <a:t>좋은 판단으로 행동했다면 대부분의 성유물을 활성화 할 수 있습니다.</a:t>
            </a:r>
            <a:endParaRPr sz="1350"/>
          </a:p>
          <a:p>
            <a:pPr marL="285750" lvl="0" indent="-269875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350"/>
              <a:buChar char="•"/>
            </a:pPr>
            <a:r>
              <a:rPr lang="ko-KR" sz="1350"/>
              <a:t>성유물이 일제히 </a:t>
            </a:r>
            <a:r>
              <a:rPr lang="ko-KR" sz="1350">
                <a:solidFill>
                  <a:schemeClr val="accent5"/>
                </a:solidFill>
              </a:rPr>
              <a:t>마왕을 공격</a:t>
            </a:r>
            <a:r>
              <a:rPr lang="ko-KR" sz="1350"/>
              <a:t>해 체력을 감소시킵니다.</a:t>
            </a:r>
            <a:endParaRPr sz="1350"/>
          </a:p>
          <a:p>
            <a:pPr marL="285750" lvl="0" indent="-269875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350"/>
              <a:buChar char="•"/>
            </a:pPr>
            <a:r>
              <a:rPr lang="ko-KR" sz="1350"/>
              <a:t>충분한 성유물이 모이면 마왕의 체력을 모두 감소시켜 쓰러트릴 수 있습니다.</a:t>
            </a:r>
            <a:endParaRPr sz="1350"/>
          </a:p>
          <a:p>
            <a:pPr marL="285750" lvl="0" indent="-269875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350"/>
              <a:buChar char="•"/>
            </a:pPr>
            <a:r>
              <a:rPr lang="ko-KR" sz="1350"/>
              <a:t>하지만 성유물의 수가 부족하면 마왕은 쓰러지지 않고 반격하게 됩니다.</a:t>
            </a:r>
            <a:endParaRPr sz="1350"/>
          </a:p>
          <a:p>
            <a:pPr marL="285750" lvl="0" indent="-269875" algn="l" rt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SzPts val="1350"/>
              <a:buChar char="•"/>
            </a:pPr>
            <a:r>
              <a:rPr lang="ko-KR" sz="1350"/>
              <a:t>마왕은 너무 강력해서 체력이 감소한 상태일지라도 승리할 수 없습니다.</a:t>
            </a:r>
            <a:endParaRPr sz="1350"/>
          </a:p>
        </p:txBody>
      </p:sp>
      <p:grpSp>
        <p:nvGrpSpPr>
          <p:cNvPr id="205" name="Google Shape;205;p9"/>
          <p:cNvGrpSpPr/>
          <p:nvPr/>
        </p:nvGrpSpPr>
        <p:grpSpPr>
          <a:xfrm>
            <a:off x="4633948" y="1182494"/>
            <a:ext cx="7037352" cy="4493011"/>
            <a:chOff x="176248" y="322680"/>
            <a:chExt cx="9730786" cy="6212640"/>
          </a:xfrm>
        </p:grpSpPr>
        <p:pic>
          <p:nvPicPr>
            <p:cNvPr id="206" name="Google Shape;206;p9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76248" y="322680"/>
              <a:ext cx="4322332" cy="3185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7" name="Google Shape;207;p9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539186" y="3830113"/>
              <a:ext cx="4556814" cy="27052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8" name="Google Shape;208;p9" descr="포함된 이미지: 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7003268" y="579937"/>
              <a:ext cx="2903766" cy="38174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9" name="Google Shape;209;p9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7526334" y="4275188"/>
              <a:ext cx="1857634" cy="157184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0"/>
          <p:cNvSpPr txBox="1">
            <a:spLocks noGrp="1"/>
          </p:cNvSpPr>
          <p:nvPr>
            <p:ph type="title"/>
          </p:nvPr>
        </p:nvSpPr>
        <p:spPr>
          <a:xfrm>
            <a:off x="-17265" y="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0000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</a:pPr>
            <a:r>
              <a:rPr lang="ko-KR"/>
              <a:t>분기</a:t>
            </a:r>
            <a:endParaRPr/>
          </a:p>
        </p:txBody>
      </p:sp>
      <p:sp>
        <p:nvSpPr>
          <p:cNvPr id="215" name="Google Shape;215;p10"/>
          <p:cNvSpPr txBox="1">
            <a:spLocks noGrp="1"/>
          </p:cNvSpPr>
          <p:nvPr>
            <p:ph type="body" idx="1"/>
          </p:nvPr>
        </p:nvSpPr>
        <p:spPr>
          <a:xfrm>
            <a:off x="-17265" y="1600200"/>
            <a:ext cx="3932237" cy="3839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0000" tIns="45700" rIns="91425" bIns="45700" anchor="t" anchorCtr="0">
            <a:normAutofit/>
          </a:bodyPr>
          <a:lstStyle/>
          <a:p>
            <a:pPr marL="285750" lvl="0" indent="-269875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50"/>
              <a:buChar char="•"/>
            </a:pPr>
            <a:r>
              <a:rPr lang="ko-KR" sz="1350"/>
              <a:t>마왕의 </a:t>
            </a:r>
            <a:r>
              <a:rPr lang="ko-KR" sz="1350">
                <a:solidFill>
                  <a:schemeClr val="accent5"/>
                </a:solidFill>
              </a:rPr>
              <a:t>체력에 따라 </a:t>
            </a:r>
            <a:r>
              <a:rPr lang="ko-KR" sz="1350"/>
              <a:t>결말이 바뀝니다.</a:t>
            </a:r>
            <a:endParaRPr sz="1350"/>
          </a:p>
          <a:p>
            <a:pPr marL="285750" lvl="0" indent="-269875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350"/>
              <a:buChar char="•"/>
            </a:pPr>
            <a:r>
              <a:rPr lang="ko-KR" sz="1350"/>
              <a:t>만약 마왕을 쓰러트리지 못했다면 원인을 찾아 다시 도전해 보세요.</a:t>
            </a:r>
            <a:endParaRPr sz="1350"/>
          </a:p>
          <a:p>
            <a:pPr marL="285750" lvl="0" indent="-269875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350"/>
              <a:buChar char="•"/>
            </a:pPr>
            <a:r>
              <a:rPr lang="ko-KR" sz="1350"/>
              <a:t>너무 많은 면을 공략하려 했을 수도 있습니다.</a:t>
            </a:r>
            <a:endParaRPr sz="1350"/>
          </a:p>
          <a:p>
            <a:pPr marL="285750" lvl="0" indent="-269875" algn="l" rt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SzPts val="1350"/>
              <a:buChar char="•"/>
            </a:pPr>
            <a:r>
              <a:rPr lang="ko-KR" sz="1350"/>
              <a:t>잘못된 블록에서 버튼 이벤트 액션을 사용하지는 않았나 되돌아 볼 필요가 있습니다.</a:t>
            </a:r>
            <a:endParaRPr sz="1350"/>
          </a:p>
        </p:txBody>
      </p:sp>
      <p:grpSp>
        <p:nvGrpSpPr>
          <p:cNvPr id="216" name="Google Shape;216;p10"/>
          <p:cNvGrpSpPr/>
          <p:nvPr/>
        </p:nvGrpSpPr>
        <p:grpSpPr>
          <a:xfrm>
            <a:off x="4225051" y="2151402"/>
            <a:ext cx="7331949" cy="2555196"/>
            <a:chOff x="554751" y="1206245"/>
            <a:chExt cx="10314634" cy="3594667"/>
          </a:xfrm>
        </p:grpSpPr>
        <p:pic>
          <p:nvPicPr>
            <p:cNvPr id="217" name="Google Shape;217;p10" descr="검은 마법사 보스방 데이터 일부 | 메이플 인벤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8011885" y="1206245"/>
              <a:ext cx="2857500" cy="1600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8" name="Google Shape;218;p10" descr="Heroes of the Storm | Victory Screen - YouTube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8011885" y="3114987"/>
              <a:ext cx="2247900" cy="1685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9" name="Google Shape;219;p10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554751" y="2171014"/>
              <a:ext cx="1857634" cy="15718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0" name="Google Shape;220;p10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2633173" y="1757881"/>
              <a:ext cx="2838846" cy="74305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1" name="Google Shape;221;p10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2567533" y="3664034"/>
              <a:ext cx="3324689" cy="75258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2" name="Google Shape;222;p10"/>
            <p:cNvSpPr/>
            <p:nvPr/>
          </p:nvSpPr>
          <p:spPr>
            <a:xfrm>
              <a:off x="5885370" y="1748355"/>
              <a:ext cx="1594581" cy="743054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accent1"/>
            </a:solidFill>
            <a:ln w="12700" cap="flat" cmpd="sng">
              <a:solidFill>
                <a:srgbClr val="1C305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23" name="Google Shape;223;p10"/>
            <p:cNvSpPr/>
            <p:nvPr/>
          </p:nvSpPr>
          <p:spPr>
            <a:xfrm>
              <a:off x="5885369" y="3586422"/>
              <a:ext cx="1594581" cy="743054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accent1"/>
            </a:solidFill>
            <a:ln w="12700" cap="flat" cmpd="sng">
              <a:solidFill>
                <a:srgbClr val="1C305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1117</Words>
  <Application>Microsoft Office PowerPoint</Application>
  <PresentationFormat>와이드스크린</PresentationFormat>
  <Paragraphs>151</Paragraphs>
  <Slides>19</Slides>
  <Notes>19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2" baseType="lpstr">
      <vt:lpstr>Malgun Gothic</vt:lpstr>
      <vt:lpstr>Arial</vt:lpstr>
      <vt:lpstr>Office 테마</vt:lpstr>
      <vt:lpstr>페이스(Face)</vt:lpstr>
      <vt:lpstr>메인 콘텐츠</vt:lpstr>
      <vt:lpstr>플레이의 작용요소</vt:lpstr>
      <vt:lpstr>플레이의 작용요소</vt:lpstr>
      <vt:lpstr>블록의 특성</vt:lpstr>
      <vt:lpstr>목적</vt:lpstr>
      <vt:lpstr>목적</vt:lpstr>
      <vt:lpstr>봉인이 풀리면</vt:lpstr>
      <vt:lpstr>분기</vt:lpstr>
      <vt:lpstr>큐브맵 메커니즘</vt:lpstr>
      <vt:lpstr>육면체</vt:lpstr>
      <vt:lpstr>땅따먹기</vt:lpstr>
      <vt:lpstr>퍼즐 영역</vt:lpstr>
      <vt:lpstr>퍼즐 영역 유형</vt:lpstr>
      <vt:lpstr>루빅스 큐브 룰</vt:lpstr>
      <vt:lpstr>블록 퍼즐</vt:lpstr>
      <vt:lpstr>크래프팅</vt:lpstr>
      <vt:lpstr>크래프팅 플로우</vt:lpstr>
      <vt:lpstr>배틀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페이스(Face)</dc:title>
  <dc:creator>user</dc:creator>
  <cp:lastModifiedBy>user</cp:lastModifiedBy>
  <cp:revision>2</cp:revision>
  <dcterms:created xsi:type="dcterms:W3CDTF">2024-06-15T05:56:16Z</dcterms:created>
  <dcterms:modified xsi:type="dcterms:W3CDTF">2024-07-08T12:46:02Z</dcterms:modified>
</cp:coreProperties>
</file>